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Color: '#0F0D0B', padding: '20px 56px', flexDirection: 'column', justifyContent: 'space-between' }}&gt;&#13;&#10;    &lt;Box style={{ position: 'absolute', top: 0, left: 0, width: 1280, height: 260,&#13;&#10;        background: 'linear-gradient(180deg, rgba(178,58,46,0.10) 0%, rgba(15,13,11,0) 100%)' }} /&gt;&#13;&#10;    &lt;Box style={{ height: 56, flexDirection: 'row', justifyContent: 'space-between', alignItems: 'center' }}&gt;&#13;&#10;        &lt;Text style={{ fontFamily: 'Bodoni MT', fontSize: 12, color: '#90887C', letterSpacing: 3 }}&gt;AI GENERATED POSTER SERIES · CHINA · 2026&lt;/Text&gt;&#13;&#10;        &lt;Text style={{ fontFamily: 'Bodoni MT', fontSize: 12, color: '#B23A2E', letterSpacing: 3 }}&gt;INK / MACHINE / A BRIGHTER TOMORROW&lt;/Text&gt;&#13;&#10;    &lt;/Box&gt;&#13;&#10;    &lt;Box style={{ height: 1, background: 'rgba(243,237,226,0.14)' }} /&gt;&#13;&#10;    &lt;Box style={{ height: 320, flexDirection: 'column', justifyContent: 'center', gap: 12 }}&gt;&#13;&#10;        &lt;Text style={{ fontFamily: 'Bodoni MT', fontSize: 22, color: '#90887C', letterSpacing: 6 }}&gt;SKILL APPROACHES THE WAY&lt;/Text&gt;&#13;&#10;        &lt;Text style={{ fontFamily: 'Source Han Serif SC', fontSize: 92, color: '#F3EDE2', fontWeight: 'bold', letterSpacing: 8, lineHeight: 1.08 }}&gt;技近乎道&lt;/Text&gt;&#13;&#10;        &lt;Box style={{ flexDirection: 'row', alignItems: 'center', gap: 16 }}&gt;&#13;&#10;            &lt;Box style={{ width: 44, height: 1, background: '#B23A2E' }} /&gt;&#13;&#10;            &lt;Text style={{ fontFamily: 'Source Han Serif SC', fontSize: 20, color: '#B23A2E' }}&gt;十帧一日 · AI 生成的中国故事&lt;/Text&gt;&#13;&#10;        &lt;/Box&gt;&#13;&#10;        &lt;Text style={{ fontFamily: 'Source Han Serif SC', fontSize: 16, color: '#C9C1B4', lineHeight: 1.9, width: 780 }}&gt;技是机器的方式，道是文化的表达。十帧各取一件中国旧物为题，各接一个真实的 AI 技术支点——讲的都是同一件事：机器之笔，如何逼近人的意。&lt;/Text&gt;&#13;&#10;    &lt;/Box&gt;&#13;&#10;    &lt;Box style={{ height: 240, flexDirection: 'column', gap: 8 }}&gt;&#13;&#10;        &lt;Text style={{ fontFamily: 'Source Han Serif SC', fontSize: 11, color: '#90887C', letterSpacing: 2 }}&gt;按 时 辰 排 列 —— 十 帧 连 缀 ， 恰 好 是 一 日&lt;/Text&gt;&#13;&#10;        &lt;Box style={{ flexDirection: 'row', gap: 12 }}&gt;&#13;&#10;            &lt;Box style={{ width: 106, flexDirection: 'column', gap: 6, alignItems: 'center' }}&gt;&#13;&#10;                &lt;Text style={{ fontFamily: 'Source Han Serif SC', fontSize: 10, color: '#B23A2E', letterSpacing: 1 }}&gt;〇一 · 黄昏&lt;/Text&gt;&#13;&#10;                &lt;Image src=&quot;assets/t01_dunhuang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二 · 深夜&lt;/Text&gt;&#13;&#10;                &lt;Image src=&quot;assets/t02_counting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三 · 深夜&lt;/Text&gt;&#13;&#10;                &lt;Image src=&quot;assets/t03_map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四 · 破晓&lt;/Text&gt;&#13;&#10;                &lt;Image src=&quot;assets/t04_tiangong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五 · 清晨&lt;/Text&gt;&#13;&#10;                &lt;Image src=&quot;assets/t05_type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六 · 清晨&lt;/Text&gt;&#13;&#10;                &lt;Image src=&quot;assets/t06_phenology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七 · 上午&lt;/Text&gt;&#13;&#10;                &lt;Image src=&quot;assets/t07_ink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八 · 正午&lt;/Text&gt;&#13;&#10;                &lt;Image src=&quot;assets/t08_bronze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〇九 · 黄昏&lt;/Text&gt;&#13;&#10;                &lt;Image src=&quot;assets/t09_timber.jpg&quot; style={{ width: 106, height: 188 }} /&gt;&#13;&#10;            &lt;/Box&gt;&#13;&#10;            &lt;Box style={{ width: 106, flexDirection: 'column', gap: 6, alignItems: 'center' }}&gt;&#13;&#10;                &lt;Text style={{ fontFamily: 'Source Han Serif SC', fontSize: 10, color: '#B23A2E', letterSpacing: 1 }}&gt;一〇 · 黄昏&lt;/Text&gt;&#13;&#10;                &lt;Image src=&quot;assets/t10_yingzao.jpg&quot; style={{ width: 106, height: 188 }} /&gt;&#13;&#10;            &lt;/Box&gt;&#13;&#10;        &lt;/Box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533400" y="390525"/>
            <a:ext cx="378142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AI GENERATED POSTER SERIES · CHINA · 2026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8229600" y="390525"/>
            <a:ext cx="34290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900" spc="225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3400" y="92392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533400" y="1323975"/>
            <a:ext cx="111252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4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1650" spc="4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533400" y="1695450"/>
            <a:ext cx="11125200" cy="11430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8000"/>
              </a:lnSpc>
            </a:pPr>
            <a:r>
              <a:rPr lang="zh-CN" sz="6900" b="1" spc="600">
                <a:solidFill>
                  <a:srgbClr val="F3EDE2"/>
                </a:solidFill>
                <a:latin typeface="Source Han Serif SC"/>
                <a:ea typeface="Source Han Serif SC"/>
              </a:rPr>
              <a:t>技近乎道</a:t>
            </a:r>
            <a:endParaRPr lang="zh-CN" sz="6900" b="1" spc="6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3400" y="3067050"/>
            <a:ext cx="41910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1104900" y="2952750"/>
            <a:ext cx="25336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B23A2E"/>
                </a:solidFill>
                <a:latin typeface="Source Han Serif SC"/>
                <a:ea typeface="Source Han Serif SC"/>
              </a:rPr>
              <a:t>十帧一日</a:t>
            </a:r>
            <a:r>
              <a:rPr lang="en-US" sz="1500">
                <a:solidFill>
                  <a:srgbClr val="B23A2E"/>
                </a:solidFill>
                <a:latin typeface="Source Han Serif SC"/>
                <a:ea typeface="Source Han Serif SC"/>
              </a:rPr>
              <a:t> · AI </a:t>
            </a:r>
            <a:r>
              <a:rPr lang="zh-CN" sz="1500">
                <a:solidFill>
                  <a:srgbClr val="B23A2E"/>
                </a:solidFill>
                <a:latin typeface="Source Han Serif SC"/>
                <a:ea typeface="Source Han Serif SC"/>
              </a:rPr>
              <a:t>生成的中国故事</a:t>
            </a:r>
            <a:endParaRPr lang="zh-CN" sz="15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533400" y="3295650"/>
            <a:ext cx="7429500" cy="6953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90000"/>
              </a:lnSpc>
            </a:pPr>
            <a:r>
              <a:rPr lang="zh-CN" sz="1200">
                <a:solidFill>
                  <a:srgbClr val="C9C1B4"/>
                </a:solidFill>
                <a:latin typeface="Source Han Serif SC"/>
                <a:ea typeface="Source Han Serif SC"/>
              </a:rPr>
              <a:t>技是机器的方式，道是文化的表达。十帧各取一件中国旧物为题，各接一个真实的</a:t>
            </a:r>
            <a:r>
              <a:rPr lang="en-US" sz="1200">
                <a:solidFill>
                  <a:srgbClr val="C9C1B4"/>
                </a:solidFill>
                <a:latin typeface="Source Han Serif SC"/>
                <a:ea typeface="Source Han Serif SC"/>
              </a:rPr>
              <a:t> AI </a:t>
            </a:r>
            <a:r>
              <a:rPr lang="zh-CN" sz="1200">
                <a:solidFill>
                  <a:srgbClr val="C9C1B4"/>
                </a:solidFill>
                <a:latin typeface="Source Han Serif SC"/>
                <a:ea typeface="Source Han Serif SC"/>
              </a:rPr>
              <a:t>技术支点——讲的都是同一件事：机器之笔，如何逼近人的意。</a:t>
            </a:r>
            <a:endParaRPr lang="zh-CN" sz="12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533400" y="4381500"/>
            <a:ext cx="111252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按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时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辰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排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列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十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帧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连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缀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，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恰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好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是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一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日</a:t>
            </a:r>
            <a:endParaRPr lang="zh-CN" sz="825" spc="1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77152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〇一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黄昏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rcRect t="117" b="117"/>
          <a:stretch>
            <a:fillRect/>
          </a:stretch>
        </p:blipFill>
        <p:spPr>
          <a:xfrm>
            <a:off x="533400" y="4762500"/>
            <a:ext cx="1009650" cy="1790700"/>
          </a:xfrm>
          <a:prstGeom prst="rect">
            <a:avLst/>
          </a:prstGeom>
        </p:spPr>
      </p:pic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189547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〇二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深夜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 t="117" b="117"/>
          <a:stretch>
            <a:fillRect/>
          </a:stretch>
        </p:blipFill>
        <p:spPr>
          <a:xfrm>
            <a:off x="1657350" y="4762500"/>
            <a:ext cx="1009650" cy="1790700"/>
          </a:xfrm>
          <a:prstGeom prst="rect">
            <a:avLst/>
          </a:prstGeom>
        </p:spPr>
      </p:pic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301942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〇三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深夜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t="117" b="117"/>
          <a:stretch>
            <a:fillRect/>
          </a:stretch>
        </p:blipFill>
        <p:spPr>
          <a:xfrm>
            <a:off x="2781300" y="4762500"/>
            <a:ext cx="1009650" cy="1790700"/>
          </a:xfrm>
          <a:prstGeom prst="rect">
            <a:avLst/>
          </a:prstGeom>
        </p:spPr>
      </p:pic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414337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〇四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破晓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t="117" b="117"/>
          <a:stretch>
            <a:fillRect/>
          </a:stretch>
        </p:blipFill>
        <p:spPr>
          <a:xfrm>
            <a:off x="3905250" y="4762500"/>
            <a:ext cx="1009650" cy="1790700"/>
          </a:xfrm>
          <a:prstGeom prst="rect">
            <a:avLst/>
          </a:prstGeom>
        </p:spPr>
      </p:pic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526732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〇五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清晨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rcRect t="117" b="117"/>
          <a:stretch>
            <a:fillRect/>
          </a:stretch>
        </p:blipFill>
        <p:spPr>
          <a:xfrm>
            <a:off x="5029200" y="4762500"/>
            <a:ext cx="1009650" cy="1790700"/>
          </a:xfrm>
          <a:prstGeom prst="rect">
            <a:avLst/>
          </a:prstGeom>
        </p:spPr>
      </p:pic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639127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〇六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清晨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rcRect t="117" b="117"/>
          <a:stretch>
            <a:fillRect/>
          </a:stretch>
        </p:blipFill>
        <p:spPr>
          <a:xfrm>
            <a:off x="6153150" y="4762500"/>
            <a:ext cx="1009650" cy="1790700"/>
          </a:xfrm>
          <a:prstGeom prst="rect">
            <a:avLst/>
          </a:prstGeom>
        </p:spPr>
      </p:pic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751522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〇七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上午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rcRect t="117" b="117"/>
          <a:stretch>
            <a:fillRect/>
          </a:stretch>
        </p:blipFill>
        <p:spPr>
          <a:xfrm>
            <a:off x="7277100" y="4762500"/>
            <a:ext cx="1009650" cy="1790700"/>
          </a:xfrm>
          <a:prstGeom prst="rect">
            <a:avLst/>
          </a:prstGeom>
        </p:spPr>
      </p:pic>
      <p:sp>
        <p:nvSpPr>
          <p:cNvPr id="26" name="文本框 25" descr="{&quot;isTemplate&quot;:true,&quot;type&quot;:&quot;text&quot;}"/>
          <p:cNvSpPr txBox="1"/>
          <p:nvPr/>
        </p:nvSpPr>
        <p:spPr>
          <a:xfrm>
            <a:off x="863917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〇八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正午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8"/>
          <a:srcRect t="117" b="117"/>
          <a:stretch>
            <a:fillRect/>
          </a:stretch>
        </p:blipFill>
        <p:spPr>
          <a:xfrm>
            <a:off x="8401050" y="4762500"/>
            <a:ext cx="1009650" cy="1790700"/>
          </a:xfrm>
          <a:prstGeom prst="rect">
            <a:avLst/>
          </a:prstGeom>
        </p:spPr>
      </p:pic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976312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〇九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黄昏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9"/>
          <a:srcRect t="117" b="117"/>
          <a:stretch>
            <a:fillRect/>
          </a:stretch>
        </p:blipFill>
        <p:spPr>
          <a:xfrm>
            <a:off x="9525000" y="4762500"/>
            <a:ext cx="1009650" cy="1790700"/>
          </a:xfrm>
          <a:prstGeom prst="rect">
            <a:avLst/>
          </a:prstGeom>
        </p:spPr>
      </p:pic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10887075" y="4591050"/>
            <a:ext cx="542925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一〇</a:t>
            </a:r>
            <a:r>
              <a:rPr lang="en-US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750" spc="75">
                <a:solidFill>
                  <a:srgbClr val="B23A2E"/>
                </a:solidFill>
                <a:latin typeface="Source Han Serif SC"/>
                <a:ea typeface="Source Han Serif SC"/>
              </a:rPr>
              <a:t>黄昏</a:t>
            </a:r>
            <a:endParaRPr lang="zh-CN" sz="750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rcRect t="117" b="117"/>
          <a:stretch>
            <a:fillRect/>
          </a:stretch>
        </p:blipFill>
        <p:spPr>
          <a:xfrm>
            <a:off x="10648950" y="4762500"/>
            <a:ext cx="1009650" cy="179070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0" y="0"/>
            <a:ext cx="12192000" cy="2476500"/>
          </a:xfrm>
          <a:prstGeom prst="rect">
            <a:avLst/>
          </a:prstGeom>
          <a:gradFill>
            <a:gsLst>
              <a:gs pos="0">
                <a:srgbClr val="B23A2E">
                  <a:alpha val="10000"/>
                </a:srgbClr>
              </a:gs>
              <a:gs pos="100000">
                <a:srgbClr val="0F0D0B">
                  <a:alpha val="0"/>
                </a:srgbClr>
              </a:gs>
            </a:gsLst>
            <a:lin ang="5400000" scaled="1"/>
          </a:gradFill>
        </p:spPr>
        <p:txBody>
          <a:bodyPr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4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题 解&lt;/Text&gt;&#13;&#10;                &lt;Text style={{ fontFamily: 'Source Han Serif SC', fontSize: 13, color: '#90887C' }}&gt;系列立意与统一规范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Box style={{ width: 620, height: 484, flexDirection: 'column', gap: 14 }}&gt;&#13;&#10;            &lt;Text style={{ fontFamily: 'Source Han Serif SC', fontSize: 13, color: '#90887C', letterSpacing: 2 }}&gt;《庄子 · 养生主》&lt;/Text&gt;&#13;&#10;            &lt;Text style={{ fontFamily: 'Source Han Serif SC', fontSize: 26, color: '#F3EDE2', fontWeight: 'bold', lineHeight: 1.5 }}&gt;「臣之所好者道也，进乎技矣。」&lt;/Text&gt;&#13;&#10;            &lt;Text style={{ fontFamily: 'Source Han Serif SC', fontSize: 13, color: '#90887C', lineHeight: 1.6 }}&gt;名字不封自己为「道」，只说在逼近 —— 有原文可查，朴素而有底气。&lt;/Text&gt;&#13;&#10;            &lt;Text style={{ fontFamily: 'Source Han Serif SC', fontSize: 14.5, color: '#C9C1B4', lineHeight: 1.8 }}&gt;AI 是概率机器，笔墨是确定手艺。十帧处理同一组张力：机器如何补全失落、算到最后剩下什么、如何让书里的工序立起来、如何从锈里读出纹。&lt;/Text&gt;&#13;&#10;            &lt;Box style={{ flexDirection: 'column', gap: 12 }}&gt;&#13;&#10;        &lt;Box style={{ flexDirection: 'row', gap: 14 }}&gt;&#13;&#10;            &lt;Box style={{ width: 3, background: '#B23A2E' }} /&gt;&#13;&#10;            &lt;Box style={{ flexDirection: 'column', gap: 4, width: 540 }}&gt;&#13;&#10;                &lt;Text style={{ fontFamily: 'Source Han Serif SC', fontSize: 13, color: '#B23A2E', letterSpacing: 2 }}&gt;一 · 视觉规范&lt;/Text&gt;&#13;&#10;                &lt;Text style={{ fontFamily: 'Source Han Serif SC', fontSize: 13, color: '#C9C1B4', lineHeight: 1.65 }}&gt;低饱和环境大色域 + 单一强调色，强调色占画面不超过 8%；超尺度巨物配微型人物，四层景深。&lt;/Text&gt;&#13;&#10;            &lt;/Box&gt;&#13;&#10;        &lt;/Box&gt;&#13;&#10;        &lt;Box style={{ flexDirection: 'row', gap: 14 }}&gt;&#13;&#10;            &lt;Box style={{ width: 3, background: '#B23A2E' }} /&gt;&#13;&#10;            &lt;Box style={{ flexDirection: 'column', gap: 4, width: 540 }}&gt;&#13;&#10;                &lt;Text style={{ fontFamily: 'Source Han Serif SC', fontSize: 13, color: '#B23A2E', letterSpacing: 2 }}&gt;二 · 排版系统&lt;/Text&gt;&#13;&#10;                &lt;Text style={{ fontFamily: 'Source Han Serif SC', fontSize: 13, color: '#C9C1B4', lineHeight: 1.65 }}&gt;英文衬线大标题 + 斜穿手写体 + 左侧竖排标语 + 右侧竖排对仗句 + 底部粗宋主标题，十帧共用一套。&lt;/Text&gt;&#13;&#10;            &lt;/Box&gt;&#13;&#10;        &lt;/Box&gt;&#13;&#10;        &lt;Box style={{ flexDirection: 'row', gap: 14 }}&gt;&#13;&#10;            &lt;Box style={{ width: 3, background: '#B23A2E' }} /&gt;&#13;&#10;            &lt;Box style={{ flexDirection: 'column', gap: 4, width: 540 }}&gt;&#13;&#10;                &lt;Text style={{ fontFamily: 'Source Han Serif SC', fontSize: 13, color: '#B23A2E', letterSpacing: 2 }}&gt;三 · 一帧一支点&lt;/Text&gt;&#13;&#10;                &lt;Text style={{ fontFamily: 'Source Han Serif SC', fontSize: 13, color: '#C9C1B4', lineHeight: 1.65 }}&gt;每帧绑定一个可指名的 AI 方法，不重复：重建 / 推理 / 配准 / 图谱 / 可变字体 / 时序 / 流体 / 反演 / 拓扑 / 图纸。&lt;/Text&gt;&#13;&#10;            &lt;/Box&gt;&#13;&#10;        &lt;/Box&gt;&#13;&#10;            &lt;/Box&gt;&#13;&#10;        &lt;/Box&gt;&#13;&#10;        &lt;Box style={{ width: 520, height: 484, flexDirection: 'column', gap: 12 }}&gt;&#13;&#10;            &lt;Box style={{ flexDirection: 'row', gap: 20 }}&gt;&#13;&#10;                &lt;Box style={{ width: 250, flexDirection: 'column', gap: 8 }}&gt;&#13;&#10;                    &lt;Image src=&quot;assets/p01_dunhuang.jpg&quot; style={{ width: 250, height: 444 }} /&gt;&#13;&#10;                    &lt;Text style={{ fontFamily: 'Source Han Serif SC', fontSize: 11, color: '#90887C' }}&gt;窟天再造 · 黄昏&lt;/Text&gt;&#13;&#10;                &lt;/Box&gt;&#13;&#10;                &lt;Box style={{ width: 250, flexDirection: 'column', gap: 8 }}&gt;&#13;&#10;                    &lt;Image src=&quot;assets/p07_ink.jpg&quot; style={{ width: 250, height: 444 }} /&gt;&#13;&#10;                    &lt;Text style={{ fontFamily: 'Source Han Serif SC', fontSize: 11, color: '#90887C' }}&gt;墨分五色 · 上午&lt;/Text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2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矩形 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533400" y="190500"/>
            <a:ext cx="4476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题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解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97" name="文本框 196" descr="{&quot;isTemplate&quot;:true,&quot;type&quot;:&quot;text&quot;}"/>
          <p:cNvSpPr txBox="1"/>
          <p:nvPr/>
        </p:nvSpPr>
        <p:spPr>
          <a:xfrm>
            <a:off x="1114425" y="209550"/>
            <a:ext cx="11144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系列立意与统一规范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98" name="文本框 197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00" name="文本框 199" descr="{&quot;isTemplate&quot;:true,&quot;type&quot;:&quot;text&quot;}"/>
          <p:cNvSpPr txBox="1"/>
          <p:nvPr/>
        </p:nvSpPr>
        <p:spPr>
          <a:xfrm>
            <a:off x="533400" y="1143000"/>
            <a:ext cx="5905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0887C"/>
                </a:solidFill>
                <a:latin typeface="Source Han Serif SC"/>
                <a:ea typeface="Source Han Serif SC"/>
              </a:rPr>
              <a:t>《庄子</a:t>
            </a:r>
            <a:r>
              <a:rPr lang="en-US" sz="975" spc="150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 spc="150">
                <a:solidFill>
                  <a:srgbClr val="90887C"/>
                </a:solidFill>
                <a:latin typeface="Source Han Serif SC"/>
                <a:ea typeface="Source Han Serif SC"/>
              </a:rPr>
              <a:t>养生主》</a:t>
            </a:r>
            <a:endParaRPr lang="zh-CN" sz="975" spc="1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01" name="文本框 200" descr="{&quot;isTemplate&quot;:true,&quot;type&quot;:&quot;text&quot;}"/>
          <p:cNvSpPr txBox="1"/>
          <p:nvPr/>
        </p:nvSpPr>
        <p:spPr>
          <a:xfrm>
            <a:off x="533400" y="1428750"/>
            <a:ext cx="5905500" cy="4476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 b="1">
                <a:solidFill>
                  <a:srgbClr val="F3EDE2"/>
                </a:solidFill>
                <a:latin typeface="Source Han Serif SC"/>
                <a:ea typeface="Source Han Serif SC"/>
              </a:rPr>
              <a:t>「臣之所好者道也，进乎技矣。」</a:t>
            </a:r>
            <a:endParaRPr lang="zh-CN" sz="1950" b="1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533400" y="2009775"/>
            <a:ext cx="59055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名字不封自己为「道」，只说在逼近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有原文可查，朴素而有底气。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03" name="文本框 202" descr="{&quot;isTemplate&quot;:true,&quot;type&quot;:&quot;text&quot;}"/>
          <p:cNvSpPr txBox="1"/>
          <p:nvPr/>
        </p:nvSpPr>
        <p:spPr>
          <a:xfrm>
            <a:off x="533400" y="2381250"/>
            <a:ext cx="5905500" cy="600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80000"/>
              </a:lnSpc>
            </a:pPr>
            <a:r>
              <a:rPr lang="en-US" sz="1090">
                <a:solidFill>
                  <a:srgbClr val="C9C1B4"/>
                </a:solidFill>
                <a:latin typeface="Source Han Serif SC"/>
                <a:ea typeface="Source Han Serif SC"/>
              </a:rPr>
              <a:t>AI </a:t>
            </a:r>
            <a:r>
              <a:rPr lang="zh-CN" sz="1090">
                <a:solidFill>
                  <a:srgbClr val="C9C1B4"/>
                </a:solidFill>
                <a:latin typeface="Source Han Serif SC"/>
                <a:ea typeface="Source Han Serif SC"/>
              </a:rPr>
              <a:t>是概率机器，笔墨是确定手艺。十帧处理同一组张力：机器如何补全失落、算到最后剩下什么、如何让书里的工序立起来、如何从锈里读出纹。</a:t>
            </a:r>
            <a:endParaRPr lang="zh-CN" sz="109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533400" y="3114675"/>
            <a:ext cx="28575" cy="685800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205" name="文本框 204" descr="{&quot;isTemplate&quot;:true,&quot;type&quot;:&quot;text&quot;}"/>
          <p:cNvSpPr txBox="1"/>
          <p:nvPr/>
        </p:nvSpPr>
        <p:spPr>
          <a:xfrm>
            <a:off x="695325" y="3114675"/>
            <a:ext cx="5143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一</a:t>
            </a:r>
            <a:r>
              <a:rPr lang="en-US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视觉规范</a:t>
            </a:r>
            <a:endParaRPr lang="zh-CN" sz="975" spc="1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206" name="文本框 205" descr="{&quot;isTemplate&quot;:true,&quot;type&quot;:&quot;text&quot;}"/>
          <p:cNvSpPr txBox="1"/>
          <p:nvPr/>
        </p:nvSpPr>
        <p:spPr>
          <a:xfrm>
            <a:off x="695325" y="3305175"/>
            <a:ext cx="5143500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低饱和环境大色域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+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单一强调色，强调色占画面不超过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8%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；超尺度巨物配微型人物，四层景深。</a:t>
            </a:r>
            <a:endParaRPr lang="zh-CN" sz="97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533400" y="3914775"/>
            <a:ext cx="28575" cy="685800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695325" y="3914775"/>
            <a:ext cx="5143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二</a:t>
            </a:r>
            <a:r>
              <a:rPr lang="en-US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排版系统</a:t>
            </a:r>
            <a:endParaRPr lang="zh-CN" sz="975" spc="1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209" name="文本框 208" descr="{&quot;isTemplate&quot;:true,&quot;type&quot;:&quot;text&quot;}"/>
          <p:cNvSpPr txBox="1"/>
          <p:nvPr/>
        </p:nvSpPr>
        <p:spPr>
          <a:xfrm>
            <a:off x="695325" y="4105275"/>
            <a:ext cx="5143500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英文衬线大标题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+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斜穿手写体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+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左侧竖排标语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+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右侧竖排对仗句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+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底部粗宋主标题，十帧共用一套。</a:t>
            </a:r>
            <a:endParaRPr lang="zh-CN" sz="97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533400" y="4714875"/>
            <a:ext cx="28575" cy="685800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211" name="文本框 210" descr="{&quot;isTemplate&quot;:true,&quot;type&quot;:&quot;text&quot;}"/>
          <p:cNvSpPr txBox="1"/>
          <p:nvPr/>
        </p:nvSpPr>
        <p:spPr>
          <a:xfrm>
            <a:off x="695325" y="4714875"/>
            <a:ext cx="5143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三</a:t>
            </a:r>
            <a:r>
              <a:rPr lang="en-US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 spc="150">
                <a:solidFill>
                  <a:srgbClr val="B23A2E"/>
                </a:solidFill>
                <a:latin typeface="Source Han Serif SC"/>
                <a:ea typeface="Source Han Serif SC"/>
              </a:rPr>
              <a:t>一帧一支点</a:t>
            </a:r>
            <a:endParaRPr lang="zh-CN" sz="975" spc="1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212" name="文本框 211" descr="{&quot;isTemplate&quot;:true,&quot;type&quot;:&quot;text&quot;}"/>
          <p:cNvSpPr txBox="1"/>
          <p:nvPr/>
        </p:nvSpPr>
        <p:spPr>
          <a:xfrm>
            <a:off x="695325" y="4905375"/>
            <a:ext cx="5143500" cy="4953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每帧绑定一个可指名的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AI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方法，不重复：重建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推理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配准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图谱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可变字体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时序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流体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反演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拓扑</a:t>
            </a:r>
            <a:r>
              <a:rPr lang="en-US" sz="975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75">
                <a:solidFill>
                  <a:srgbClr val="C9C1B4"/>
                </a:solidFill>
                <a:latin typeface="Source Han Serif SC"/>
                <a:ea typeface="Source Han Serif SC"/>
              </a:rPr>
              <a:t>图纸。</a:t>
            </a:r>
            <a:endParaRPr lang="zh-CN" sz="97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pic>
        <p:nvPicPr>
          <p:cNvPr id="213" name="图片 212"/>
          <p:cNvPicPr>
            <a:picLocks noChangeAspect="1"/>
          </p:cNvPicPr>
          <p:nvPr/>
        </p:nvPicPr>
        <p:blipFill>
          <a:blip r:embed="rId1"/>
          <a:srcRect t="95" b="95"/>
          <a:stretch>
            <a:fillRect/>
          </a:stretch>
        </p:blipFill>
        <p:spPr>
          <a:xfrm>
            <a:off x="6705600" y="1143000"/>
            <a:ext cx="2381250" cy="4229100"/>
          </a:xfrm>
          <a:prstGeom prst="rect">
            <a:avLst/>
          </a:prstGeom>
        </p:spPr>
      </p:pic>
      <p:sp>
        <p:nvSpPr>
          <p:cNvPr id="214" name="文本框 213" descr="{&quot;isTemplate&quot;:true,&quot;type&quot;:&quot;text&quot;}"/>
          <p:cNvSpPr txBox="1"/>
          <p:nvPr/>
        </p:nvSpPr>
        <p:spPr>
          <a:xfrm>
            <a:off x="6705600" y="5448300"/>
            <a:ext cx="23812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窟天再造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黄昏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215" name="图片 214"/>
          <p:cNvPicPr>
            <a:picLocks noChangeAspect="1"/>
          </p:cNvPicPr>
          <p:nvPr/>
        </p:nvPicPr>
        <p:blipFill>
          <a:blip r:embed="rId2"/>
          <a:srcRect t="95" b="95"/>
          <a:stretch>
            <a:fillRect/>
          </a:stretch>
        </p:blipFill>
        <p:spPr>
          <a:xfrm>
            <a:off x="9277350" y="1143000"/>
            <a:ext cx="2381250" cy="4229100"/>
          </a:xfrm>
          <a:prstGeom prst="rect">
            <a:avLst/>
          </a:prstGeom>
        </p:spPr>
      </p:pic>
      <p:sp>
        <p:nvSpPr>
          <p:cNvPr id="216" name="文本框 215" descr="{&quot;isTemplate&quot;:true,&quot;type&quot;:&quot;text&quot;}"/>
          <p:cNvSpPr txBox="1"/>
          <p:nvPr/>
        </p:nvSpPr>
        <p:spPr>
          <a:xfrm>
            <a:off x="9277350" y="5448300"/>
            <a:ext cx="23812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墨分五色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上午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17" name="文本框 216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18" name="文本框 217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02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十 帧 一 览&lt;/Text&gt;&#13;&#10;                &lt;Text style={{ fontFamily: 'Source Han Serif SC', fontSize: 13, color: '#90887C' }}&gt;母题 · 技术支点 · 时辰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0 }}&gt;&#13;&#10;        &lt;Box style={{ width: 574, flexDirection: 'column' }}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一&lt;/Text&gt;&#13;&#10;                &lt;Box style={{ width: 118, flexDirection: 'column' }}&gt;&#13;&#10;                    &lt;Text style={{ fontFamily: 'Source Han Serif SC', fontSize: 20, color: '#F3EDE2' }}&gt;窟天再造&lt;/Text&gt;&#13;&#10;                &lt;/Box&gt;&#13;&#10;                &lt;Box style={{ flex: 1, flexDirection: 'column', gap: 2 }}&gt;&#13;&#10;                    &lt;Text style={{ fontFamily: 'Bodoni MT', fontSize: 10.5, color: '#B23A2E', letterSpacing: 2 }}&gt;RECLAIM FROM STONE&lt;/Text&gt;&#13;&#10;                    &lt;Text style={{ fontFamily: 'Source Han Serif SC', fontSize: 12, color: '#C9C1B4', lineHeight: 1.5 }}&gt;神经辐射场重建（NeRF / 3DGS）—— 从数千张残照里，把这口藻井重新算回来&lt;/Text&gt;&#13;&#10;                &lt;/Box&gt;&#13;&#10;                &lt;Box style={{ width: 74, flexDirection: 'column', alignItems: 'flex-end' }}&gt;&#13;&#10;                    &lt;Text style={{ fontFamily: 'Source Han Serif SC', fontSize: 12, color: '#90887C' }}&gt;黄昏斜阳&lt;/Text&gt;&#13;&#10;                    &lt;Text style={{ fontFamily: 'Source Han Serif SC', fontSize: 10, color: '#90887C' }}&gt;敦煌 三危山下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二&lt;/Text&gt;&#13;&#10;                &lt;Box style={{ width: 118, flexDirection: 'column' }}&gt;&#13;&#10;                    &lt;Text style={{ fontFamily: 'Source Han Serif SC', fontSize: 20, color: '#F3EDE2' }}&gt;算尽方知问&lt;/Text&gt;&#13;&#10;                &lt;/Box&gt;&#13;&#10;                &lt;Box style={{ flex: 1, flexDirection: 'column', gap: 2 }}&gt;&#13;&#10;                    &lt;Text style={{ fontFamily: 'Bodoni MT', fontSize: 10.5, color: '#B23A2E', letterSpacing: 2 }}&gt;NINE CHAPTERS&lt;/Text&gt;&#13;&#10;                    &lt;Text style={{ fontFamily: 'Source Han Serif SC', fontSize: 12, color: '#C9C1B4', lineHeight: 1.5 }}&gt;符号推理与形式化&lt;/Text&gt;&#13;&#10;                &lt;/Box&gt;&#13;&#10;                &lt;Box style={{ width: 74, flexDirection: 'column', alignItems: 'flex-end' }}&gt;&#13;&#10;                    &lt;Text style={{ fontFamily: 'Source Han Serif SC', fontSize: 12, color: '#90887C' }}&gt;深夜星河&lt;/Text&gt;&#13;&#10;                    &lt;Text style={{ fontFamily: 'Source Han Serif SC', fontSize: 10, color: '#90887C' }}&gt;河谷 筹阵之下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三&lt;/Text&gt;&#13;&#10;                &lt;Box style={{ width: 118, flexDirection: 'column' }}&gt;&#13;&#10;                    &lt;Text style={{ fontFamily: 'Source Han Serif SC', fontSize: 20, color: '#F3EDE2' }}&gt;毫厘山河&lt;/Text&gt;&#13;&#10;                &lt;/Box&gt;&#13;&#10;                &lt;Box style={{ flex: 1, flexDirection: 'column', gap: 2 }}&gt;&#13;&#10;                    &lt;Text style={{ fontFamily: 'Bodoni MT', fontSize: 10.5, color: '#B23A2E', letterSpacing: 2 }}&gt;MOUNTAIN BACK TO INK&lt;/Text&gt;&#13;&#10;                    &lt;Text style={{ fontFamily: 'Source Han Serif SC', fontSize: 12, color: '#C9C1B4', lineHeight: 1.5 }}&gt;历史地图配准与地名对齐&lt;/Text&gt;&#13;&#10;                &lt;/Box&gt;&#13;&#10;                &lt;Box style={{ width: 74, flexDirection: 'column', alignItems: 'flex-end' }}&gt;&#13;&#10;                    &lt;Text style={{ fontFamily: 'Source Han Serif SC', fontSize: 12, color: '#90887C' }}&gt;深夜烛光&lt;/Text&gt;&#13;&#10;                    &lt;Text style={{ fontFamily: 'Source Han Serif SC', fontSize: 10, color: '#90887C' }}&gt;府衙 架阁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四&lt;/Text&gt;&#13;&#10;                &lt;Box style={{ width: 118, flexDirection: 'column' }}&gt;&#13;&#10;                    &lt;Text style={{ fontFamily: 'Source Han Serif SC', fontSize: 20, color: '#F3EDE2' }}&gt;天工开物&lt;/Text&gt;&#13;&#10;                &lt;/Box&gt;&#13;&#10;                &lt;Box style={{ flex: 1, flexDirection: 'column', gap: 2 }}&gt;&#13;&#10;                    &lt;Text style={{ fontFamily: 'Bodoni MT', fontSize: 10.5, color: '#B23A2E', letterSpacing: 2 }}&gt;HEAVEN AT WORK&lt;/Text&gt;&#13;&#10;                    &lt;Text style={{ fontFamily: 'Source Han Serif SC', fontSize: 12, color: '#C9C1B4', lineHeight: 1.5 }}&gt;古籍工艺知识图谱与参数化复现&lt;/Text&gt;&#13;&#10;                &lt;/Box&gt;&#13;&#10;                &lt;Box style={{ width: 74, flexDirection: 'column', alignItems: 'flex-end' }}&gt;&#13;&#10;                    &lt;Text style={{ fontFamily: 'Source Han Serif SC', fontSize: 12, color: '#90887C' }}&gt;破晓&lt;/Text&gt;&#13;&#10;                    &lt;Text style={{ fontFamily: 'Source Han Serif SC', fontSize: 10, color: '#90887C' }}&gt;工坊 第一盏灯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五&lt;/Text&gt;&#13;&#10;                &lt;Box style={{ width: 118, flexDirection: 'column' }}&gt;&#13;&#10;                    &lt;Text style={{ fontFamily: 'Source Han Serif SC', fontSize: 20, color: '#F3EDE2' }}&gt;一字千面&lt;/Text&gt;&#13;&#10;                &lt;/Box&gt;&#13;&#10;                &lt;Box style={{ flex: 1, flexDirection: 'column', gap: 2 }}&gt;&#13;&#10;                    &lt;Text style={{ fontFamily: 'Bodoni MT', fontSize: 10.5, color: '#B23A2E', letterSpacing: 2 }}&gt;ONE THOUSAND FACES&lt;/Text&gt;&#13;&#10;                    &lt;Text style={{ fontFamily: 'Source Han Serif SC', fontSize: 12, color: '#C9C1B4', lineHeight: 1.5 }}&gt;可变字体与参数化排版&lt;/Text&gt;&#13;&#10;                &lt;/Box&gt;&#13;&#10;                &lt;Box style={{ width: 74, flexDirection: 'column', alignItems: 'flex-end' }}&gt;&#13;&#10;                    &lt;Text style={{ fontFamily: 'Source Han Serif SC', fontSize: 12, color: '#90887C' }}&gt;清晨逆光&lt;/Text&gt;&#13;&#10;                    &lt;Text style={{ fontFamily: 'Source Han Serif SC', fontSize: 10, color: '#90887C' }}&gt;印刷工坊遗址&lt;/Text&gt;&#13;&#10;                &lt;/Box&gt;&#13;&#10;            &lt;/Box&gt;&#13;&#10;        &lt;/Box&gt;&#13;&#10;        &lt;Box style={{ width: 574, flexDirection: 'column' }}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六&lt;/Text&gt;&#13;&#10;                &lt;Box style={{ width: 118, flexDirection: 'column' }}&gt;&#13;&#10;                    &lt;Text style={{ fontFamily: 'Source Han Serif SC', fontSize: 20, color: '#F3EDE2' }}&gt;候不欺人&lt;/Text&gt;&#13;&#10;                &lt;/Box&gt;&#13;&#10;                &lt;Box style={{ flex: 1, flexDirection: 'column', gap: 2 }}&gt;&#13;&#10;                    &lt;Text style={{ fontFamily: 'Bodoni MT', fontSize: 10.5, color: '#B23A2E', letterSpacing: 2 }}&gt;SEVENTY-TWO PHASES&lt;/Text&gt;&#13;&#10;                    &lt;Text style={{ fontFamily: 'Source Han Serif SC', fontSize: 12, color: '#C9C1B4', lineHeight: 1.5 }}&gt;物候时序数据可视化&lt;/Text&gt;&#13;&#10;                &lt;/Box&gt;&#13;&#10;                &lt;Box style={{ width: 74, flexDirection: 'column', alignItems: 'flex-end' }}&gt;&#13;&#10;                    &lt;Text style={{ fontFamily: 'Source Han Serif SC', fontSize: 12, color: '#90887C' }}&gt;清晨薄雾&lt;/Text&gt;&#13;&#10;                    &lt;Text style={{ fontFamily: 'Source Han Serif SC', fontSize: 10, color: '#90887C' }}&gt;黄土高原 梯田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七&lt;/Text&gt;&#13;&#10;                &lt;Box style={{ width: 118, flexDirection: 'column' }}&gt;&#13;&#10;                    &lt;Text style={{ fontFamily: 'Source Han Serif SC', fontSize: 20, color: '#F3EDE2' }}&gt;墨分五色&lt;/Text&gt;&#13;&#10;                &lt;/Box&gt;&#13;&#10;                &lt;Box style={{ flex: 1, flexDirection: 'column', gap: 2 }}&gt;&#13;&#10;                    &lt;Text style={{ fontFamily: 'Bodoni MT', fontSize: 10.5, color: '#B23A2E', letterSpacing: 2 }}&gt;FIVE SHADES&lt;/Text&gt;&#13;&#10;                    &lt;Text style={{ fontFamily: 'Source Han Serif SC', fontSize: 12, color: '#C9C1B4', lineHeight: 1.5 }}&gt;流体模拟与宣纸纤维渗透&lt;/Text&gt;&#13;&#10;                &lt;/Box&gt;&#13;&#10;                &lt;Box style={{ width: 74, flexDirection: 'column', alignItems: 'flex-end' }}&gt;&#13;&#10;                    &lt;Text style={{ fontFamily: 'Source Han Serif SC', fontSize: 12, color: '#90887C' }}&gt;上午漫射&lt;/Text&gt;&#13;&#10;                    &lt;Text style={{ fontFamily: 'Source Han Serif SC', fontSize: 10, color: '#90887C' }}&gt;临水 敞轩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八&lt;/Text&gt;&#13;&#10;                &lt;Box style={{ width: 118, flexDirection: 'column' }}&gt;&#13;&#10;                    &lt;Text style={{ fontFamily: 'Source Han Serif SC', fontSize: 20, color: '#F3EDE2' }}&gt;金石有声&lt;/Text&gt;&#13;&#10;                &lt;/Box&gt;&#13;&#10;                &lt;Box style={{ flex: 1, flexDirection: 'column', gap: 2 }}&gt;&#13;&#10;                    &lt;Text style={{ fontFamily: 'Bodoni MT', fontSize: 10.5, color: '#B23A2E', letterSpacing: 2 }}&gt;STRUCK IT SPEAKS&lt;/Text&gt;&#13;&#10;                    &lt;Text style={{ fontFamily: 'Source Han Serif SC', fontSize: 12, color: '#C9C1B4', lineHeight: 1.5 }}&gt;纹样矢量反演&lt;/Text&gt;&#13;&#10;                &lt;/Box&gt;&#13;&#10;                &lt;Box style={{ width: 74, flexDirection: 'column', alignItems: 'flex-end' }}&gt;&#13;&#10;                    &lt;Text style={{ fontFamily: 'Source Han Serif SC', fontSize: 12, color: '#90887C' }}&gt;正午顶光&lt;/Text&gt;&#13;&#10;                    &lt;Text style={{ fontFamily: 'Source Han Serif SC', fontSize: 10, color: '#90887C' }}&gt;考古 探方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〇九&lt;/Text&gt;&#13;&#10;                &lt;Box style={{ width: 118, flexDirection: 'column' }}&gt;&#13;&#10;                    &lt;Text style={{ fontFamily: 'Source Han Serif SC', fontSize: 20, color: '#F3EDE2' }}&gt;不用一钉&lt;/Text&gt;&#13;&#10;                &lt;/Box&gt;&#13;&#10;                &lt;Box style={{ flex: 1, flexDirection: 'column', gap: 2 }}&gt;&#13;&#10;                    &lt;Text style={{ fontFamily: 'Bodoni MT', fontSize: 10.5, color: '#B23A2E', letterSpacing: 2 }}&gt;JOINT WITHOUT NAIL&lt;/Text&gt;&#13;&#10;                    &lt;Text style={{ fontFamily: 'Source Han Serif SC', fontSize: 12, color: '#C9C1B4', lineHeight: 1.5 }}&gt;参数化生成与拓扑优化&lt;/Text&gt;&#13;&#10;                &lt;/Box&gt;&#13;&#10;                &lt;Box style={{ width: 74, flexDirection: 'column', alignItems: 'flex-end' }}&gt;&#13;&#10;                    &lt;Text style={{ fontFamily: 'Source Han Serif SC', fontSize: 12, color: '#90887C' }}&gt;黄昏光柱&lt;/Text&gt;&#13;&#10;                    &lt;Text style={{ fontFamily: 'Source Han Serif SC', fontSize: 10, color: '#90887C' }}&gt;山间 工坊&lt;/Text&gt;&#13;&#10;                &lt;/Box&gt;&#13;&#10;            &lt;/Box&gt;&#13;&#10;            &lt;Box style={{ height: 96, flexDirection: 'row', alignItems: 'center', gap: 14, borderBottom: '1px solid rgba(243,237,226,0.14)' }}&gt;&#13;&#10;                &lt;Text style={{ fontFamily: 'Bodoni MT', fontSize: 12, color: '#B23A2E', letterSpacing: 2 }}&gt;一〇&lt;/Text&gt;&#13;&#10;                &lt;Box style={{ width: 118, flexDirection: 'column' }}&gt;&#13;&#10;                    &lt;Text style={{ fontFamily: 'Source Han Serif SC', fontSize: 20, color: '#F3EDE2' }}&gt;法式成图&lt;/Text&gt;&#13;&#10;                &lt;/Box&gt;&#13;&#10;                &lt;Box style={{ flex: 1, flexDirection: 'column', gap: 2 }}&gt;&#13;&#10;                    &lt;Text style={{ fontFamily: 'Bodoni MT', fontSize: 10.5, color: '#B23A2E', letterSpacing: 2 }}&gt;RULE THEN BUILD&lt;/Text&gt;&#13;&#10;                    &lt;Text style={{ fontFamily: 'Source Han Serif SC', fontSize: 12, color: '#C9C1B4', lineHeight: 1.5 }}&gt;图纸识别与三维重建&lt;/Text&gt;&#13;&#10;                &lt;/Box&gt;&#13;&#10;                &lt;Box style={{ width: 74, flexDirection: 'column', alignItems: 'flex-end' }}&gt;&#13;&#10;                    &lt;Text style={{ fontFamily: 'Source Han Serif SC', fontSize: 12, color: '#90887C' }}&gt;黄昏斜阳&lt;/Text&gt;&#13;&#10;                    &lt;Text style={{ fontFamily: 'Source Han Serif SC', fontSize: 10, color: '#90887C' }}&gt;营造工场 庭院&lt;/Text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3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矩形 2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221" name="文本框 220" descr="{&quot;isTemplate&quot;:true,&quot;type&quot;:&quot;text&quot;}"/>
          <p:cNvSpPr txBox="1"/>
          <p:nvPr/>
        </p:nvSpPr>
        <p:spPr>
          <a:xfrm>
            <a:off x="533400" y="190500"/>
            <a:ext cx="9810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十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一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览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1647825" y="209550"/>
            <a:ext cx="123825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母题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技术支点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时辰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23" name="文本框 222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24" name="矩形 223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25" name="任意多边形 224"/>
          <p:cNvSpPr/>
          <p:nvPr/>
        </p:nvSpPr>
        <p:spPr>
          <a:xfrm>
            <a:off x="533400" y="11430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26" name="文本框 225" descr="{&quot;isTemplate&quot;:true,&quot;type&quot;:&quot;text&quot;}"/>
          <p:cNvSpPr txBox="1"/>
          <p:nvPr/>
        </p:nvSpPr>
        <p:spPr>
          <a:xfrm>
            <a:off x="533400" y="15240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〇一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27" name="文本框 226" descr="{&quot;isTemplate&quot;:true,&quot;type&quot;:&quot;text&quot;}"/>
          <p:cNvSpPr txBox="1"/>
          <p:nvPr/>
        </p:nvSpPr>
        <p:spPr>
          <a:xfrm>
            <a:off x="1066800" y="14859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窟天再造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28" name="文本框 227" descr="{&quot;isTemplate&quot;:true,&quot;type&quot;:&quot;text&quot;}"/>
          <p:cNvSpPr txBox="1"/>
          <p:nvPr/>
        </p:nvSpPr>
        <p:spPr>
          <a:xfrm>
            <a:off x="2324100" y="1314450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RECLAIM FROM STONE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29" name="文本框 228" descr="{&quot;isTemplate&quot;:true,&quot;type&quot;:&quot;text&quot;}"/>
          <p:cNvSpPr txBox="1"/>
          <p:nvPr/>
        </p:nvSpPr>
        <p:spPr>
          <a:xfrm>
            <a:off x="2324100" y="1457325"/>
            <a:ext cx="2838450" cy="419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神经辐射场重建（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NeRF / 3DGS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）——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从数千张残照里，把这口藻井重新算回来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30" name="文本框 229" descr="{&quot;isTemplate&quot;:true,&quot;type&quot;:&quot;text&quot;}"/>
          <p:cNvSpPr txBox="1"/>
          <p:nvPr/>
        </p:nvSpPr>
        <p:spPr>
          <a:xfrm>
            <a:off x="5543550" y="14668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黄昏斜阳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31" name="文本框 230" descr="{&quot;isTemplate&quot;:true,&quot;type&quot;:&quot;text&quot;}"/>
          <p:cNvSpPr txBox="1"/>
          <p:nvPr/>
        </p:nvSpPr>
        <p:spPr>
          <a:xfrm>
            <a:off x="5391150" y="1609725"/>
            <a:ext cx="6096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敦煌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三危山下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32" name="任意多边形 231"/>
          <p:cNvSpPr/>
          <p:nvPr/>
        </p:nvSpPr>
        <p:spPr>
          <a:xfrm>
            <a:off x="533400" y="20574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33" name="文本框 232" descr="{&quot;isTemplate&quot;:true,&quot;type&quot;:&quot;text&quot;}"/>
          <p:cNvSpPr txBox="1"/>
          <p:nvPr/>
        </p:nvSpPr>
        <p:spPr>
          <a:xfrm>
            <a:off x="533400" y="24384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〇二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34" name="文本框 233" descr="{&quot;isTemplate&quot;:true,&quot;type&quot;:&quot;text&quot;}"/>
          <p:cNvSpPr txBox="1"/>
          <p:nvPr/>
        </p:nvSpPr>
        <p:spPr>
          <a:xfrm>
            <a:off x="1066800" y="24003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算尽方知问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35" name="文本框 234" descr="{&quot;isTemplate&quot;:true,&quot;type&quot;:&quot;text&quot;}"/>
          <p:cNvSpPr txBox="1"/>
          <p:nvPr/>
        </p:nvSpPr>
        <p:spPr>
          <a:xfrm>
            <a:off x="2324100" y="23336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NINE CHAPTERS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36" name="文本框 235" descr="{&quot;isTemplate&quot;:true,&quot;type&quot;:&quot;text&quot;}"/>
          <p:cNvSpPr txBox="1"/>
          <p:nvPr/>
        </p:nvSpPr>
        <p:spPr>
          <a:xfrm>
            <a:off x="2324100" y="24765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符号推理与形式化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37" name="文本框 236" descr="{&quot;isTemplate&quot;:true,&quot;type&quot;:&quot;text&quot;}"/>
          <p:cNvSpPr txBox="1"/>
          <p:nvPr/>
        </p:nvSpPr>
        <p:spPr>
          <a:xfrm>
            <a:off x="5543550" y="23812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深夜星河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38" name="文本框 237" descr="{&quot;isTemplate&quot;:true,&quot;type&quot;:&quot;text&quot;}"/>
          <p:cNvSpPr txBox="1"/>
          <p:nvPr/>
        </p:nvSpPr>
        <p:spPr>
          <a:xfrm>
            <a:off x="5391150" y="2524125"/>
            <a:ext cx="6096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河谷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筹阵之下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39" name="任意多边形 238"/>
          <p:cNvSpPr/>
          <p:nvPr/>
        </p:nvSpPr>
        <p:spPr>
          <a:xfrm>
            <a:off x="533400" y="29718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40" name="文本框 239" descr="{&quot;isTemplate&quot;:true,&quot;type&quot;:&quot;text&quot;}"/>
          <p:cNvSpPr txBox="1"/>
          <p:nvPr/>
        </p:nvSpPr>
        <p:spPr>
          <a:xfrm>
            <a:off x="533400" y="33528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〇三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41" name="文本框 240" descr="{&quot;isTemplate&quot;:true,&quot;type&quot;:&quot;text&quot;}"/>
          <p:cNvSpPr txBox="1"/>
          <p:nvPr/>
        </p:nvSpPr>
        <p:spPr>
          <a:xfrm>
            <a:off x="1066800" y="33147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毫厘山河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42" name="文本框 241" descr="{&quot;isTemplate&quot;:true,&quot;type&quot;:&quot;text&quot;}"/>
          <p:cNvSpPr txBox="1"/>
          <p:nvPr/>
        </p:nvSpPr>
        <p:spPr>
          <a:xfrm>
            <a:off x="2324100" y="32480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MOUNTAIN BACK TO INK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43" name="文本框 242" descr="{&quot;isTemplate&quot;:true,&quot;type&quot;:&quot;text&quot;}"/>
          <p:cNvSpPr txBox="1"/>
          <p:nvPr/>
        </p:nvSpPr>
        <p:spPr>
          <a:xfrm>
            <a:off x="2324100" y="33909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历史地图配准与地名对齐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5543550" y="32956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深夜烛光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45" name="文本框 244" descr="{&quot;isTemplate&quot;:true,&quot;type&quot;:&quot;text&quot;}"/>
          <p:cNvSpPr txBox="1"/>
          <p:nvPr/>
        </p:nvSpPr>
        <p:spPr>
          <a:xfrm>
            <a:off x="5581650" y="3438525"/>
            <a:ext cx="4191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府衙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架阁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46" name="任意多边形 245"/>
          <p:cNvSpPr/>
          <p:nvPr/>
        </p:nvSpPr>
        <p:spPr>
          <a:xfrm>
            <a:off x="533400" y="38862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47" name="文本框 246" descr="{&quot;isTemplate&quot;:true,&quot;type&quot;:&quot;text&quot;}"/>
          <p:cNvSpPr txBox="1"/>
          <p:nvPr/>
        </p:nvSpPr>
        <p:spPr>
          <a:xfrm>
            <a:off x="533400" y="42672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〇四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48" name="文本框 247" descr="{&quot;isTemplate&quot;:true,&quot;type&quot;:&quot;text&quot;}"/>
          <p:cNvSpPr txBox="1"/>
          <p:nvPr/>
        </p:nvSpPr>
        <p:spPr>
          <a:xfrm>
            <a:off x="1066800" y="42291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天工开物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2324100" y="41624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HEAVEN AT WORK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50" name="文本框 249" descr="{&quot;isTemplate&quot;:true,&quot;type&quot;:&quot;text&quot;}"/>
          <p:cNvSpPr txBox="1"/>
          <p:nvPr/>
        </p:nvSpPr>
        <p:spPr>
          <a:xfrm>
            <a:off x="2324100" y="43053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古籍工艺知识图谱与参数化复现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51" name="文本框 250" descr="{&quot;isTemplate&quot;:true,&quot;type&quot;:&quot;text&quot;}"/>
          <p:cNvSpPr txBox="1"/>
          <p:nvPr/>
        </p:nvSpPr>
        <p:spPr>
          <a:xfrm>
            <a:off x="5772150" y="4210050"/>
            <a:ext cx="2286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破晓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52" name="文本框 251" descr="{&quot;isTemplate&quot;:true,&quot;type&quot;:&quot;text&quot;}"/>
          <p:cNvSpPr txBox="1"/>
          <p:nvPr/>
        </p:nvSpPr>
        <p:spPr>
          <a:xfrm>
            <a:off x="5391150" y="4352925"/>
            <a:ext cx="6096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工坊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第一盏灯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53" name="任意多边形 252"/>
          <p:cNvSpPr/>
          <p:nvPr/>
        </p:nvSpPr>
        <p:spPr>
          <a:xfrm>
            <a:off x="533400" y="48006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54" name="文本框 253" descr="{&quot;isTemplate&quot;:true,&quot;type&quot;:&quot;text&quot;}"/>
          <p:cNvSpPr txBox="1"/>
          <p:nvPr/>
        </p:nvSpPr>
        <p:spPr>
          <a:xfrm>
            <a:off x="533400" y="51816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〇五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55" name="文本框 254" descr="{&quot;isTemplate&quot;:true,&quot;type&quot;:&quot;text&quot;}"/>
          <p:cNvSpPr txBox="1"/>
          <p:nvPr/>
        </p:nvSpPr>
        <p:spPr>
          <a:xfrm>
            <a:off x="1066800" y="51435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一字千面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56" name="文本框 255" descr="{&quot;isTemplate&quot;:true,&quot;type&quot;:&quot;text&quot;}"/>
          <p:cNvSpPr txBox="1"/>
          <p:nvPr/>
        </p:nvSpPr>
        <p:spPr>
          <a:xfrm>
            <a:off x="2324100" y="50768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ONE THOUSAND FACES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57" name="文本框 256" descr="{&quot;isTemplate&quot;:true,&quot;type&quot;:&quot;text&quot;}"/>
          <p:cNvSpPr txBox="1"/>
          <p:nvPr/>
        </p:nvSpPr>
        <p:spPr>
          <a:xfrm>
            <a:off x="2324100" y="52197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可变字体与参数化排版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58" name="文本框 257" descr="{&quot;isTemplate&quot;:true,&quot;type&quot;:&quot;text&quot;}"/>
          <p:cNvSpPr txBox="1"/>
          <p:nvPr/>
        </p:nvSpPr>
        <p:spPr>
          <a:xfrm>
            <a:off x="5543550" y="51244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清晨逆光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59" name="文本框 258" descr="{&quot;isTemplate&quot;:true,&quot;type&quot;:&quot;text&quot;}"/>
          <p:cNvSpPr txBox="1"/>
          <p:nvPr/>
        </p:nvSpPr>
        <p:spPr>
          <a:xfrm>
            <a:off x="5429250" y="5267325"/>
            <a:ext cx="571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印刷工坊遗址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60" name="任意多边形 259"/>
          <p:cNvSpPr/>
          <p:nvPr/>
        </p:nvSpPr>
        <p:spPr>
          <a:xfrm>
            <a:off x="6191250" y="11430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61" name="文本框 260" descr="{&quot;isTemplate&quot;:true,&quot;type&quot;:&quot;text&quot;}"/>
          <p:cNvSpPr txBox="1"/>
          <p:nvPr/>
        </p:nvSpPr>
        <p:spPr>
          <a:xfrm>
            <a:off x="6191250" y="15240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〇六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62" name="文本框 261" descr="{&quot;isTemplate&quot;:true,&quot;type&quot;:&quot;text&quot;}"/>
          <p:cNvSpPr txBox="1"/>
          <p:nvPr/>
        </p:nvSpPr>
        <p:spPr>
          <a:xfrm>
            <a:off x="6724650" y="14859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候不欺人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63" name="文本框 262" descr="{&quot;isTemplate&quot;:true,&quot;type&quot;:&quot;text&quot;}"/>
          <p:cNvSpPr txBox="1"/>
          <p:nvPr/>
        </p:nvSpPr>
        <p:spPr>
          <a:xfrm>
            <a:off x="7981950" y="14192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SEVENTY-TWO PHASES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64" name="文本框 263" descr="{&quot;isTemplate&quot;:true,&quot;type&quot;:&quot;text&quot;}"/>
          <p:cNvSpPr txBox="1"/>
          <p:nvPr/>
        </p:nvSpPr>
        <p:spPr>
          <a:xfrm>
            <a:off x="7981950" y="15621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物候时序数据可视化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65" name="文本框 264" descr="{&quot;isTemplate&quot;:true,&quot;type&quot;:&quot;text&quot;}"/>
          <p:cNvSpPr txBox="1"/>
          <p:nvPr/>
        </p:nvSpPr>
        <p:spPr>
          <a:xfrm>
            <a:off x="11201400" y="14668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清晨薄雾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66" name="文本框 265" descr="{&quot;isTemplate&quot;:true,&quot;type&quot;:&quot;text&quot;}"/>
          <p:cNvSpPr txBox="1"/>
          <p:nvPr/>
        </p:nvSpPr>
        <p:spPr>
          <a:xfrm>
            <a:off x="11049000" y="1609725"/>
            <a:ext cx="6096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黄土高原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梯田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67" name="任意多边形 266"/>
          <p:cNvSpPr/>
          <p:nvPr/>
        </p:nvSpPr>
        <p:spPr>
          <a:xfrm>
            <a:off x="6191250" y="20574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68" name="文本框 267" descr="{&quot;isTemplate&quot;:true,&quot;type&quot;:&quot;text&quot;}"/>
          <p:cNvSpPr txBox="1"/>
          <p:nvPr/>
        </p:nvSpPr>
        <p:spPr>
          <a:xfrm>
            <a:off x="6191250" y="24384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〇七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6724650" y="24003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墨分五色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70" name="文本框 269" descr="{&quot;isTemplate&quot;:true,&quot;type&quot;:&quot;text&quot;}"/>
          <p:cNvSpPr txBox="1"/>
          <p:nvPr/>
        </p:nvSpPr>
        <p:spPr>
          <a:xfrm>
            <a:off x="7981950" y="23336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FIVE SHADES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71" name="文本框 270" descr="{&quot;isTemplate&quot;:true,&quot;type&quot;:&quot;text&quot;}"/>
          <p:cNvSpPr txBox="1"/>
          <p:nvPr/>
        </p:nvSpPr>
        <p:spPr>
          <a:xfrm>
            <a:off x="7981950" y="24765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流体模拟与宣纸纤维渗透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72" name="文本框 271" descr="{&quot;isTemplate&quot;:true,&quot;type&quot;:&quot;text&quot;}"/>
          <p:cNvSpPr txBox="1"/>
          <p:nvPr/>
        </p:nvSpPr>
        <p:spPr>
          <a:xfrm>
            <a:off x="11201400" y="23812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上午漫射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73" name="文本框 272" descr="{&quot;isTemplate&quot;:true,&quot;type&quot;:&quot;text&quot;}"/>
          <p:cNvSpPr txBox="1"/>
          <p:nvPr/>
        </p:nvSpPr>
        <p:spPr>
          <a:xfrm>
            <a:off x="11239500" y="2524125"/>
            <a:ext cx="4191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临水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敞轩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74" name="任意多边形 273"/>
          <p:cNvSpPr/>
          <p:nvPr/>
        </p:nvSpPr>
        <p:spPr>
          <a:xfrm>
            <a:off x="6191250" y="29718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75" name="文本框 274" descr="{&quot;isTemplate&quot;:true,&quot;type&quot;:&quot;text&quot;}"/>
          <p:cNvSpPr txBox="1"/>
          <p:nvPr/>
        </p:nvSpPr>
        <p:spPr>
          <a:xfrm>
            <a:off x="6191250" y="33528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〇八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76" name="文本框 275" descr="{&quot;isTemplate&quot;:true,&quot;type&quot;:&quot;text&quot;}"/>
          <p:cNvSpPr txBox="1"/>
          <p:nvPr/>
        </p:nvSpPr>
        <p:spPr>
          <a:xfrm>
            <a:off x="6724650" y="33147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金石有声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77" name="文本框 276" descr="{&quot;isTemplate&quot;:true,&quot;type&quot;:&quot;text&quot;}"/>
          <p:cNvSpPr txBox="1"/>
          <p:nvPr/>
        </p:nvSpPr>
        <p:spPr>
          <a:xfrm>
            <a:off x="7981950" y="32480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STRUCK IT SPEAKS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78" name="文本框 277" descr="{&quot;isTemplate&quot;:true,&quot;type&quot;:&quot;text&quot;}"/>
          <p:cNvSpPr txBox="1"/>
          <p:nvPr/>
        </p:nvSpPr>
        <p:spPr>
          <a:xfrm>
            <a:off x="7981950" y="33909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纹样矢量反演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79" name="文本框 278" descr="{&quot;isTemplate&quot;:true,&quot;type&quot;:&quot;text&quot;}"/>
          <p:cNvSpPr txBox="1"/>
          <p:nvPr/>
        </p:nvSpPr>
        <p:spPr>
          <a:xfrm>
            <a:off x="11201400" y="32956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正午顶光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80" name="文本框 279" descr="{&quot;isTemplate&quot;:true,&quot;type&quot;:&quot;text&quot;}"/>
          <p:cNvSpPr txBox="1"/>
          <p:nvPr/>
        </p:nvSpPr>
        <p:spPr>
          <a:xfrm>
            <a:off x="11239500" y="3438525"/>
            <a:ext cx="4191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考古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探方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81" name="任意多边形 280"/>
          <p:cNvSpPr/>
          <p:nvPr/>
        </p:nvSpPr>
        <p:spPr>
          <a:xfrm>
            <a:off x="6191250" y="38862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82" name="文本框 281" descr="{&quot;isTemplate&quot;:true,&quot;type&quot;:&quot;text&quot;}"/>
          <p:cNvSpPr txBox="1"/>
          <p:nvPr/>
        </p:nvSpPr>
        <p:spPr>
          <a:xfrm>
            <a:off x="6191250" y="42672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〇九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83" name="文本框 282" descr="{&quot;isTemplate&quot;:true,&quot;type&quot;:&quot;text&quot;}"/>
          <p:cNvSpPr txBox="1"/>
          <p:nvPr/>
        </p:nvSpPr>
        <p:spPr>
          <a:xfrm>
            <a:off x="6724650" y="42291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不用一钉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7981950" y="41624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JOINT WITHOUT NAIL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85" name="文本框 284" descr="{&quot;isTemplate&quot;:true,&quot;type&quot;:&quot;text&quot;}"/>
          <p:cNvSpPr txBox="1"/>
          <p:nvPr/>
        </p:nvSpPr>
        <p:spPr>
          <a:xfrm>
            <a:off x="7981950" y="43053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参数化生成与拓扑优化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86" name="文本框 285" descr="{&quot;isTemplate&quot;:true,&quot;type&quot;:&quot;text&quot;}"/>
          <p:cNvSpPr txBox="1"/>
          <p:nvPr/>
        </p:nvSpPr>
        <p:spPr>
          <a:xfrm>
            <a:off x="11201400" y="42100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黄昏光柱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87" name="文本框 286" descr="{&quot;isTemplate&quot;:true,&quot;type&quot;:&quot;text&quot;}"/>
          <p:cNvSpPr txBox="1"/>
          <p:nvPr/>
        </p:nvSpPr>
        <p:spPr>
          <a:xfrm>
            <a:off x="11239500" y="4352925"/>
            <a:ext cx="4191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山间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工坊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88" name="任意多边形 287"/>
          <p:cNvSpPr/>
          <p:nvPr/>
        </p:nvSpPr>
        <p:spPr>
          <a:xfrm>
            <a:off x="6191250" y="4800600"/>
            <a:ext cx="5467350" cy="914400"/>
          </a:xfrm>
          <a:custGeom>
            <a:avLst/>
            <a:gdLst/>
            <a:ahLst/>
            <a:cxnLst/>
            <a:pathLst>
              <a:path w="574" h="96">
                <a:moveTo>
                  <a:pt x="0" y="95"/>
                </a:moveTo>
                <a:lnTo>
                  <a:pt x="574" y="95"/>
                </a:lnTo>
                <a:lnTo>
                  <a:pt x="574" y="96"/>
                </a:lnTo>
                <a:lnTo>
                  <a:pt x="0" y="96"/>
                </a:lnTo>
                <a:close/>
              </a:path>
            </a:pathLst>
          </a:cu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289" name="文本框 288" descr="{&quot;isTemplate&quot;:true,&quot;type&quot;:&quot;text&quot;}"/>
          <p:cNvSpPr txBox="1"/>
          <p:nvPr/>
        </p:nvSpPr>
        <p:spPr>
          <a:xfrm>
            <a:off x="6191250" y="5181600"/>
            <a:ext cx="4000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一〇</a:t>
            </a:r>
            <a:endParaRPr lang="zh-CN" sz="90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90" name="文本框 289" descr="{&quot;isTemplate&quot;:true,&quot;type&quot;:&quot;text&quot;}"/>
          <p:cNvSpPr txBox="1"/>
          <p:nvPr/>
        </p:nvSpPr>
        <p:spPr>
          <a:xfrm>
            <a:off x="6724650" y="5143500"/>
            <a:ext cx="11239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3EDE2"/>
                </a:solidFill>
                <a:latin typeface="Source Han Serif SC"/>
                <a:ea typeface="Source Han Serif SC"/>
              </a:rPr>
              <a:t>法式成图</a:t>
            </a:r>
            <a:endParaRPr lang="zh-CN" sz="150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291" name="文本框 290" descr="{&quot;isTemplate&quot;:true,&quot;type&quot;:&quot;text&quot;}"/>
          <p:cNvSpPr txBox="1"/>
          <p:nvPr/>
        </p:nvSpPr>
        <p:spPr>
          <a:xfrm>
            <a:off x="7981950" y="5076825"/>
            <a:ext cx="2838450" cy="123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90" spc="150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RULE THEN BUILD</a:t>
            </a:r>
            <a:endParaRPr lang="en-US" sz="790" spc="150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92" name="文本框 291" descr="{&quot;isTemplate&quot;:true,&quot;type&quot;:&quot;text&quot;}"/>
          <p:cNvSpPr txBox="1"/>
          <p:nvPr/>
        </p:nvSpPr>
        <p:spPr>
          <a:xfrm>
            <a:off x="7981950" y="5219700"/>
            <a:ext cx="28384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图纸识别与三维重建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293" name="文本框 292" descr="{&quot;isTemplate&quot;:true,&quot;type&quot;:&quot;text&quot;}"/>
          <p:cNvSpPr txBox="1"/>
          <p:nvPr/>
        </p:nvSpPr>
        <p:spPr>
          <a:xfrm>
            <a:off x="11201400" y="5124450"/>
            <a:ext cx="457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0887C"/>
                </a:solidFill>
                <a:latin typeface="Source Han Serif SC"/>
                <a:ea typeface="Source Han Serif SC"/>
              </a:rPr>
              <a:t>黄昏斜阳</a:t>
            </a:r>
            <a:endParaRPr lang="zh-CN" sz="90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94" name="文本框 293" descr="{&quot;isTemplate&quot;:true,&quot;type&quot;:&quot;text&quot;}"/>
          <p:cNvSpPr txBox="1"/>
          <p:nvPr/>
        </p:nvSpPr>
        <p:spPr>
          <a:xfrm>
            <a:off x="11049000" y="5267325"/>
            <a:ext cx="6096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营造工场</a:t>
            </a:r>
            <a:r>
              <a:rPr lang="en-US" sz="7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750">
                <a:solidFill>
                  <a:srgbClr val="90887C"/>
                </a:solidFill>
                <a:latin typeface="Source Han Serif SC"/>
                <a:ea typeface="Source Han Serif SC"/>
              </a:rPr>
              <a:t>庭院</a:t>
            </a:r>
            <a:endParaRPr lang="zh-CN" sz="7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295" name="文本框 294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296" name="文本框 295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03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7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一 帧&lt;/Text&gt;&#13;&#10;                &lt;Text style={{ fontFamily: 'Source Han Serif SC', fontSize: 13, color: '#90887C' }}&gt;黄昏斜阳 · 敦煌 三危山下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1_dunhuang.jpg&quot; style={{ width: 272, height: 484 }} /&gt;&#13;&#10;        &lt;Box style={{ width: 400, height: 484, flexDirection: 'column', gap: 17 }}&gt;&#13;&#10;            &lt;Text style={{ fontFamily: 'Bodoni MT', fontSize: 22, color: '#90887C', letterSpacing: 4 }}&gt;RECLAIM FROM STONE&lt;/Text&gt;&#13;&#10;            &lt;Box style={{ flexDirection: 'column' }}&gt;&#13;&#10;                &lt;Text style={{ fontFamily: 'Source Han Serif SC', fontSize: 44, color: '#F3EDE2', fontWeight: 'bold', letterSpacing: 2, lineHeight: 1.14 }}&gt;窟天&lt;/Text&gt;&#13;&#10;                &lt;Text style={{ fontFamily: 'Source Han Serif SC', fontSize: 44, color: '#F3EDE2', fontWeight: 'bold', letterSpacing: 2, lineHeight: 1.14, marginLeft: 46 }}&gt;再造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千年石窟，今日重开&lt;/Text&gt;&#13;&#10;                &lt;Text style={{ fontFamily: 'Bodoni MT', fontSize: 13, color: '#90887C', fontStyle: 'italic' }}&gt;One thousand years, opened again.&lt;/Text&gt;&#13;&#10;            &lt;/Box&gt;&#13;&#10;            &lt;Text style={{ fontFamily: 'Source Han Serif SC', fontSize: 15, color: '#B23A2E', letterSpacing: 1 }}&gt;千年未落 · 一朝洞开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神经辐射场重建（NeRF / 3DGS）—— 从数千张残照里，把这口藻井重新算回来&lt;/Text&gt;&#13;&#10;            &lt;/Box&gt;&#13;&#10;            &lt;Text style={{ fontFamily: 'Source Han Serif SC', fontSize: 15, color: '#C9C1B4', lineHeight: 1.75 }}&gt;井心十四瓣，是画工量出来的；穹顶的弧度，是算法算出来的。机器从数千张旧照片里把整口藻井重新立起——它不懂佛，却学会了记住一千年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井心 · 十四瓣莲花&lt;/Text&gt;&#13;&#10;                    &lt;Image src=&quot;assets/d01d1_dunhuang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飞天 · 衣带出穹&lt;/Text&gt;&#13;&#10;                    &lt;Image src=&quot;assets/d01d2_dunhuang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浮起的敦煌藻井 · 十四瓣莲花为心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沙丘 / 藻井 / 三危山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石青 · 仅飞天衣带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4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矩形 2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一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00" name="文本框 299" descr="{&quot;isTemplate&quot;:true,&quot;type&quot;:&quot;text&quot;}"/>
          <p:cNvSpPr txBox="1"/>
          <p:nvPr/>
        </p:nvSpPr>
        <p:spPr>
          <a:xfrm>
            <a:off x="1381125" y="209550"/>
            <a:ext cx="14001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黄昏斜阳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敦煌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三危山下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02" name="矩形 301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303" name="图片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304" name="文本框 303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RECLAIM FROM STONE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窟天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06" name="文本框 305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再造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07" name="矩形 306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308" name="文本框 307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千年石窟，今日重开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09" name="文本框 308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One thousand years, opened again.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10" name="文本框 309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千年未落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一朝洞开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11" name="文本框 310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12" name="文本框 311" descr="{&quot;isTemplate&quot;:true,&quot;type&quot;:&quot;text&quot;}"/>
          <p:cNvSpPr txBox="1"/>
          <p:nvPr/>
        </p:nvSpPr>
        <p:spPr>
          <a:xfrm>
            <a:off x="3390900" y="4133850"/>
            <a:ext cx="38100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神经辐射场重建（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NeRF / 3DGS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）——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从数千张残照里，把这口藻井重新算回来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13" name="文本框 312" descr="{&quot;isTemplate&quot;:true,&quot;type&quot;:&quot;text&quot;}"/>
          <p:cNvSpPr txBox="1"/>
          <p:nvPr/>
        </p:nvSpPr>
        <p:spPr>
          <a:xfrm>
            <a:off x="3390900" y="4810125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井心十四瓣，是画工量出来的；穹顶的弧度，是算法算出来的。机器从数千张旧照片里把整口藻井重新立起——它不懂佛，却学会了记住一千年。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14" name="文本框 313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井心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十四瓣莲花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15" name="图片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316" name="文本框 315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飞天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衣带出穹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17" name="图片 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318" name="矩形 317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319" name="任意多边形 318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21" name="文本框 320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22" name="文本框 321" descr="{&quot;isTemplate&quot;:true,&quot;type&quot;:&quot;text&quot;}"/>
          <p:cNvSpPr txBox="1"/>
          <p:nvPr/>
        </p:nvSpPr>
        <p:spPr>
          <a:xfrm>
            <a:off x="8039100" y="4343400"/>
            <a:ext cx="17145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浮起的敦煌藻井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十四瓣莲花为心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23" name="文本框 322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24" name="文本框 323" descr="{&quot;isTemplate&quot;:true,&quot;type&quot;:&quot;text&quot;}"/>
          <p:cNvSpPr txBox="1"/>
          <p:nvPr/>
        </p:nvSpPr>
        <p:spPr>
          <a:xfrm>
            <a:off x="8039100" y="4552950"/>
            <a:ext cx="1295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沙丘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藻井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三危山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25" name="文本框 324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26" name="文本框 325" descr="{&quot;isTemplate&quot;:true,&quot;type&quot;:&quot;text&quot;}"/>
          <p:cNvSpPr txBox="1"/>
          <p:nvPr/>
        </p:nvSpPr>
        <p:spPr>
          <a:xfrm>
            <a:off x="8039100" y="4762500"/>
            <a:ext cx="914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石青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仅飞天衣带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27" name="文本框 326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28" name="文本框 327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04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9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二 帧&lt;/Text&gt;&#13;&#10;                &lt;Text style={{ fontFamily: 'Source Han Serif SC', fontSize: 13, color: '#90887C' }}&gt;深夜星河 · 河谷 筹阵之下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2_counting.jpg&quot; style={{ width: 272, height: 484 }} /&gt;&#13;&#10;        &lt;Box style={{ width: 400, height: 484, flexDirection: 'column', gap: 17 }}&gt;&#13;&#10;            &lt;Text style={{ fontFamily: 'Bodoni MT', fontSize: 22, color: '#90887C', letterSpacing: 4 }}&gt;NINE CHAPTERS&lt;/Text&gt;&#13;&#10;            &lt;Box style={{ flexDirection: 'column' }}&gt;&#13;&#10;                &lt;Text style={{ fontFamily: 'Source Han Serif SC', fontSize: 44, color: '#F3EDE2', fontWeight: 'bold', letterSpacing: 2, lineHeight: 1.14 }}&gt;算尽&lt;/Text&gt;&#13;&#10;                &lt;Text style={{ fontFamily: 'Source Han Serif SC', fontSize: 44, color: '#F3EDE2', fontWeight: 'bold', letterSpacing: 2, lineHeight: 1.14, marginLeft: 46 }}&gt;方知问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算尽方知，所算不尽&lt;/Text&gt;&#13;&#10;                &lt;Text style={{ fontFamily: 'Bodoni MT', fontSize: 13, color: '#90887C', fontStyle: 'italic' }}&gt;Counted all things; some remain.&lt;/Text&gt;&#13;&#10;            &lt;/Box&gt;&#13;&#10;            &lt;Text style={{ fontFamily: 'Source Han Serif SC', fontSize: 15, color: '#B23A2E', letterSpacing: 1 }}&gt;问于天地 · 答在毫端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符号推理与形式化 —— 从算筹的方程章法，到可读的现代代数语言&lt;/Text&gt;&#13;&#10;            &lt;/Box&gt;&#13;&#10;            &lt;Text style={{ fontFamily: 'Source Han Serif SC', fontSize: 15, color: '#C9C1B4', lineHeight: 1.75 }}&gt;《九章》以筹为算，算到极处，阵列里留下一处空缺。算法能把万物化成数，唯独算不出提问题的人。那一格空着，不是漏算，是本该空着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筹阵中央 · 缺处为问&lt;/Text&gt;&#13;&#10;                    &lt;Image src=&quot;assets/d02d1_counting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字迹脱筹 · 化为符号&lt;/Text&gt;&#13;&#10;                    &lt;Image src=&quot;assets/d02d2_counting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悬于星河的竹筹阵 · 中央留空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河谷 / 筹阵 / 星河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朱砂 · 仅筹上字迹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5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矩形 3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331" name="文本框 330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二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32" name="文本框 331" descr="{&quot;isTemplate&quot;:true,&quot;type&quot;:&quot;text&quot;}"/>
          <p:cNvSpPr txBox="1"/>
          <p:nvPr/>
        </p:nvSpPr>
        <p:spPr>
          <a:xfrm>
            <a:off x="1381125" y="209550"/>
            <a:ext cx="14001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深夜星河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河谷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筹阵之下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333" name="文本框 332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34" name="矩形 333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335" name="图片 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336" name="文本框 335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NINE CHAPTERS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37" name="文本框 336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算尽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38" name="文本框 337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方知问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39" name="矩形 338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340" name="文本框 339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算尽方知，所算不尽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41" name="文本框 340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Counted all things; some remain.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42" name="文本框 341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问于天地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答在毫端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43" name="文本框 342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44" name="文本框 343" descr="{&quot;isTemplate&quot;:true,&quot;type&quot;:&quot;text&quot;}"/>
          <p:cNvSpPr txBox="1"/>
          <p:nvPr/>
        </p:nvSpPr>
        <p:spPr>
          <a:xfrm>
            <a:off x="3390900" y="4133850"/>
            <a:ext cx="38100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符号推理与形式化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从算筹的方程章法，到可读的现代代数语言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45" name="文本框 344" descr="{&quot;isTemplate&quot;:true,&quot;type&quot;:&quot;text&quot;}"/>
          <p:cNvSpPr txBox="1"/>
          <p:nvPr/>
        </p:nvSpPr>
        <p:spPr>
          <a:xfrm>
            <a:off x="3390900" y="4810125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《九章》以筹为算，算到极处，阵列里留下一处空缺。算法能把万物化成数，唯独算不出提问题的人。那一格空着，不是漏算，是本该空着。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46" name="文本框 345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筹阵中央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缺处为问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47" name="图片 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348" name="文本框 347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字迹脱筹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化为符号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49" name="图片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350" name="矩形 349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351" name="任意多边形 350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352" name="文本框 351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53" name="文本框 352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54" name="文本框 353" descr="{&quot;isTemplate&quot;:true,&quot;type&quot;:&quot;text&quot;}"/>
          <p:cNvSpPr txBox="1"/>
          <p:nvPr/>
        </p:nvSpPr>
        <p:spPr>
          <a:xfrm>
            <a:off x="8039100" y="4343400"/>
            <a:ext cx="14859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悬于星河的竹筹阵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中央留空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56" name="文本框 355" descr="{&quot;isTemplate&quot;:true,&quot;type&quot;:&quot;text&quot;}"/>
          <p:cNvSpPr txBox="1"/>
          <p:nvPr/>
        </p:nvSpPr>
        <p:spPr>
          <a:xfrm>
            <a:off x="8039100" y="4552950"/>
            <a:ext cx="11811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河谷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筹阵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星河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57" name="文本框 356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58" name="文本框 357" descr="{&quot;isTemplate&quot;:true,&quot;type&quot;:&quot;text&quot;}"/>
          <p:cNvSpPr txBox="1"/>
          <p:nvPr/>
        </p:nvSpPr>
        <p:spPr>
          <a:xfrm>
            <a:off x="8039100" y="4762500"/>
            <a:ext cx="914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朱砂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仅筹上字迹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59" name="文本框 358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05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1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三 帧&lt;/Text&gt;&#13;&#10;                &lt;Text style={{ fontFamily: 'Source Han Serif SC', fontSize: 13, color: '#90887C' }}&gt;深夜烛光 · 府衙 架阁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3_map.jpg&quot; style={{ width: 272, height: 484 }} /&gt;&#13;&#10;        &lt;Box style={{ width: 400, height: 484, flexDirection: 'column', gap: 17 }}&gt;&#13;&#10;            &lt;Text style={{ fontFamily: 'Bodoni MT', fontSize: 22, color: '#90887C', letterSpacing: 4 }}&gt;MOUNTAIN BACK TO INK&lt;/Text&gt;&#13;&#10;            &lt;Box style={{ flexDirection: 'column' }}&gt;&#13;&#10;                &lt;Text style={{ fontFamily: 'Source Han Serif SC', fontSize: 44, color: '#F3EDE2', fontWeight: 'bold', letterSpacing: 2, lineHeight: 1.14 }}&gt;毫厘&lt;/Text&gt;&#13;&#10;                &lt;Text style={{ fontFamily: 'Source Han Serif SC', fontSize: 44, color: '#F3EDE2', fontWeight: 'bold', letterSpacing: 2, lineHeight: 1.14, marginLeft: 46 }}&gt;山河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一寸之差，千里之远&lt;/Text&gt;&#13;&#10;                &lt;Text style={{ fontFamily: 'Bodoni MT', fontSize: 13, color: '#90887C', fontStyle: 'italic' }}&gt;An inch off on paper; a thousand miles out.&lt;/Text&gt;&#13;&#10;            &lt;/Box&gt;&#13;&#10;            &lt;Text style={{ fontFamily: 'Source Han Serif SC', fontSize: 15, color: '#B23A2E', letterSpacing: 1 }}&gt;山归纸里 · 名归土上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历史地图配准与地名对齐 —— 把方志里的文字，对到今日的坐标上&lt;/Text&gt;&#13;&#10;            &lt;/Box&gt;&#13;&#10;            &lt;Text style={{ fontFamily: 'Source Han Serif SC', fontSize: 15, color: '#C9C1B4', lineHeight: 1.75 }}&gt;舆图是缩地之术，一纸载千里。机器把方志里的地名与今日山川逐一对齐，错半寸便谬千里——图上那处没对上的墨线，是技术自己的诚实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山归纸面 · 收拢线&lt;/Text&gt;&#13;&#10;                    &lt;Image src=&quot;assets/d03d1_map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案上烛火 · 纸背千里&lt;/Text&gt;&#13;&#10;                    &lt;Image src=&quot;assets/d03d2_map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铺满地面的古舆图 · 山正塌回纸面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书函 / 舆图 / 府衙墙垣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朱砂 · 浮起的地名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6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矩形 3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363" name="文本框 362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三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64" name="文本框 363" descr="{&quot;isTemplate&quot;:true,&quot;type&quot;:&quot;text&quot;}"/>
          <p:cNvSpPr txBox="1"/>
          <p:nvPr/>
        </p:nvSpPr>
        <p:spPr>
          <a:xfrm>
            <a:off x="1381125" y="209550"/>
            <a:ext cx="11525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深夜烛光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府衙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架阁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365" name="文本框 364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66" name="矩形 365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367" name="图片 3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368" name="文本框 367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MOUNTAIN BACK TO INK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69" name="文本框 368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毫厘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70" name="文本框 369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山河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71" name="矩形 370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372" name="文本框 371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一寸之差，千里之远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An inch off on paper; a thousand miles out.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74" name="文本框 373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山归纸里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名归土上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75" name="文本框 374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76" name="文本框 375" descr="{&quot;isTemplate&quot;:true,&quot;type&quot;:&quot;text&quot;}"/>
          <p:cNvSpPr txBox="1"/>
          <p:nvPr/>
        </p:nvSpPr>
        <p:spPr>
          <a:xfrm>
            <a:off x="3390900" y="4133850"/>
            <a:ext cx="38100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历史地图配准与地名对齐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把方志里的文字，对到今日的坐标上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77" name="文本框 376" descr="{&quot;isTemplate&quot;:true,&quot;type&quot;:&quot;text&quot;}"/>
          <p:cNvSpPr txBox="1"/>
          <p:nvPr/>
        </p:nvSpPr>
        <p:spPr>
          <a:xfrm>
            <a:off x="3390900" y="4810125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舆图是缩地之术，一纸载千里。机器把方志里的地名与今日山川逐一对齐，错半寸便谬千里——图上那处没对上的墨线，是技术自己的诚实。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78" name="文本框 377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山归纸面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收拢线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79" name="图片 3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380" name="文本框 379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案上烛火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纸背千里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381" name="图片 3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382" name="矩形 381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383" name="任意多边形 382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384" name="文本框 383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85" name="文本框 384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86" name="文本框 385" descr="{&quot;isTemplate&quot;:true,&quot;type&quot;:&quot;text&quot;}"/>
          <p:cNvSpPr txBox="1"/>
          <p:nvPr/>
        </p:nvSpPr>
        <p:spPr>
          <a:xfrm>
            <a:off x="8039100" y="4343400"/>
            <a:ext cx="17145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铺满地面的古舆图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山正塌回纸面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87" name="文本框 386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88" name="文本框 387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书函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舆图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府衙墙垣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89" name="文本框 388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90" name="文本框 389" descr="{&quot;isTemplate&quot;:true,&quot;type&quot;:&quot;text&quot;}"/>
          <p:cNvSpPr txBox="1"/>
          <p:nvPr/>
        </p:nvSpPr>
        <p:spPr>
          <a:xfrm>
            <a:off x="8039100" y="4762500"/>
            <a:ext cx="914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朱砂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浮起的地名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391" name="文本框 390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92" name="文本框 391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06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3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四 帧&lt;/Text&gt;&#13;&#10;                &lt;Text style={{ fontFamily: 'Source Han Serif SC', fontSize: 13, color: '#90887C' }}&gt;破晓 · 工坊 第一盏灯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4_tiangong.jpg&quot; style={{ width: 272, height: 484 }} /&gt;&#13;&#10;        &lt;Box style={{ width: 400, height: 484, flexDirection: 'column', gap: 17 }}&gt;&#13;&#10;            &lt;Text style={{ fontFamily: 'Bodoni MT', fontSize: 22, color: '#90887C', letterSpacing: 4 }}&gt;HEAVEN AT WORK&lt;/Text&gt;&#13;&#10;            &lt;Box style={{ flexDirection: 'column' }}&gt;&#13;&#10;                &lt;Text style={{ fontFamily: 'Source Han Serif SC', fontSize: 44, color: '#F3EDE2', fontWeight: 'bold', letterSpacing: 2, lineHeight: 1.14 }}&gt;天工&lt;/Text&gt;&#13;&#10;                &lt;Text style={{ fontFamily: 'Source Han Serif SC', fontSize: 44, color: '#F3EDE2', fontWeight: 'bold', letterSpacing: 2, lineHeight: 1.14, marginLeft: 46 }}&gt;开物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书里的工序，一页页立起来&lt;/Text&gt;&#13;&#10;                &lt;Text style={{ fontFamily: 'Bodoni MT', fontSize: 13, color: '#90887C', fontStyle: 'italic' }}&gt;Every page in the book, standing up.&lt;/Text&gt;&#13;&#10;            &lt;/Box&gt;&#13;&#10;            &lt;Text style={{ fontFamily: 'Source Han Serif SC', fontSize: 15, color: '#B23A2E', letterSpacing: 1 }}&gt;开卷见工 · 合卷见人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古籍工艺知识图谱与参数化复现 —— 把十八卷工段解析成可执行的参数&lt;/Text&gt;&#13;&#10;            &lt;/Box&gt;&#13;&#10;            &lt;Text style={{ fontFamily: 'Source Han Serif SC', fontSize: 15, color: '#C9C1B4', lineHeight: 1.75 }}&gt;宋应星把十八卷工序写给手艺人看。机器读懂了，便一页页立成能开工的现场——只剩最后一页仍是平面墨线，因为还没有人把它真正做出来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页中工序 · 一页一景&lt;/Text&gt;&#13;&#10;                    &lt;Image src=&quot;assets/d04d1_tiangong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未复现页 · 平面墨线&lt;/Text&gt;&#13;&#10;                    &lt;Image src=&quot;assets/d04d2_tiangong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立体展开的《天工开物》· 一页一工段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工具 / 书卷 / 工坊梁枋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熔铜金 · 仅炉火与灯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7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矩形 3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395" name="文本框 394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四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96" name="文本框 395" descr="{&quot;isTemplate&quot;:true,&quot;type&quot;:&quot;text&quot;}"/>
          <p:cNvSpPr txBox="1"/>
          <p:nvPr/>
        </p:nvSpPr>
        <p:spPr>
          <a:xfrm>
            <a:off x="1381125" y="209550"/>
            <a:ext cx="11525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破晓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工坊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第一盏灯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397" name="文本框 396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98" name="矩形 397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399" name="图片 3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400" name="文本框 399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HEAVEN AT WORK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01" name="文本框 400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天工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开物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03" name="矩形 402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404" name="文本框 403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书里的工序，一页页立起来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Every page in the book, standing up.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06" name="文本框 405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开卷见工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合卷见人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07" name="文本框 406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08" name="文本框 407" descr="{&quot;isTemplate&quot;:true,&quot;type&quot;:&quot;text&quot;}"/>
          <p:cNvSpPr txBox="1"/>
          <p:nvPr/>
        </p:nvSpPr>
        <p:spPr>
          <a:xfrm>
            <a:off x="3390900" y="4133850"/>
            <a:ext cx="38100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古籍工艺知识图谱与参数化复现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把十八卷工段解析成可执行的参数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3390900" y="4810125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宋应星把十八卷工序写给手艺人看。机器读懂了，便一页页立成能开工的现场——只剩最后一页仍是平面墨线，因为还没有人把它真正做出来。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10" name="文本框 409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页中工序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一页一景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11" name="图片 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412" name="文本框 411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未复现页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平面墨线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13" name="图片 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414" name="矩形 413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415" name="任意多边形 414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416" name="文本框 415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17" name="文本框 416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18" name="文本框 417" descr="{&quot;isTemplate&quot;:true,&quot;type&quot;:&quot;text&quot;}"/>
          <p:cNvSpPr txBox="1"/>
          <p:nvPr/>
        </p:nvSpPr>
        <p:spPr>
          <a:xfrm>
            <a:off x="8039100" y="4343400"/>
            <a:ext cx="19050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立体展开的《天工开物》·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一页一工段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19" name="文本框 418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20" name="文本框 419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工具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书卷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工坊梁枋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22" name="文本框 421" descr="{&quot;isTemplate&quot;:true,&quot;type&quot;:&quot;text&quot;}"/>
          <p:cNvSpPr txBox="1"/>
          <p:nvPr/>
        </p:nvSpPr>
        <p:spPr>
          <a:xfrm>
            <a:off x="8039100" y="4762500"/>
            <a:ext cx="1028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熔铜金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仅炉火与灯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23" name="文本框 422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24" name="文本框 423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07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5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五 帧&lt;/Text&gt;&#13;&#10;                &lt;Text style={{ fontFamily: 'Source Han Serif SC', fontSize: 13, color: '#90887C' }}&gt;清晨逆光 · 印刷工坊遗址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5_type.jpg&quot; style={{ width: 272, height: 484 }} /&gt;&#13;&#10;        &lt;Box style={{ width: 400, height: 484, flexDirection: 'column', gap: 17 }}&gt;&#13;&#10;            &lt;Text style={{ fontFamily: 'Bodoni MT', fontSize: 22, color: '#90887C', letterSpacing: 4 }}&gt;ONE THOUSAND FACES&lt;/Text&gt;&#13;&#10;            &lt;Box style={{ flexDirection: 'column' }}&gt;&#13;&#10;                &lt;Text style={{ fontFamily: 'Source Han Serif SC', fontSize: 44, color: '#F3EDE2', fontWeight: 'bold', letterSpacing: 2, lineHeight: 1.14 }}&gt;一字&lt;/Text&gt;&#13;&#10;                &lt;Text style={{ fontFamily: 'Source Han Serif SC', fontSize: 44, color: '#F3EDE2', fontWeight: 'bold', letterSpacing: 2, lineHeight: 1.14, marginLeft: 46 }}&gt;千面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木上刻字，字生万物&lt;/Text&gt;&#13;&#10;                &lt;Text style={{ fontFamily: 'Bodoni MT', fontSize: 13, color: '#90887C', fontStyle: 'italic' }}&gt;Cut on wood; words come alive.&lt;/Text&gt;&#13;&#10;            &lt;/Box&gt;&#13;&#10;            &lt;Text style={{ fontFamily: 'Source Han Serif SC', fontSize: 15, color: '#B23A2E', letterSpacing: 1 }}&gt;木落字生 · 字落人读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可变字体与参数化排版 —— 同一套骨架，如何生成无穷字形&lt;/Text&gt;&#13;&#10;            &lt;/Box&gt;&#13;&#10;            &lt;Text style={{ fontFamily: 'Source Han Serif SC', fontSize: 15, color: '#C9C1B4', lineHeight: 1.75 }}&gt;活字是一个骨架生出千万张脸。可变字体亦然：同一套轮廓，改一处参数，就是另一个字。刻一次，印千遍——这是印刷术最早说出的那句道理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活字字面 · 反刻一枚&lt;/Text&gt;&#13;&#10;                    &lt;Image src=&quot;assets/d05d1_type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石臼 · 印泥余朱&lt;/Text&gt;&#13;&#10;                    &lt;Image src=&quot;assets/d05d2_type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活字方阵 · 数百枚按韵序排布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木架 / 活字塔 / 晨雾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朱印红 · 仅印泥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8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矩形 4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427" name="文本框 426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五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28" name="文本框 427" descr="{&quot;isTemplate&quot;:true,&quot;type&quot;:&quot;text&quot;}"/>
          <p:cNvSpPr txBox="1"/>
          <p:nvPr/>
        </p:nvSpPr>
        <p:spPr>
          <a:xfrm>
            <a:off x="1381125" y="209550"/>
            <a:ext cx="13620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清晨逆光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印刷工坊遗址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429" name="文本框 428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30" name="矩形 429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431" name="图片 4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432" name="文本框 431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ONE THOUSAND FACES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33" name="文本框 432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一字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34" name="文本框 433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千面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35" name="矩形 434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436" name="文本框 435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木上刻字，字生万物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37" name="文本框 436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Cut on wood; words come alive.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38" name="文本框 437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木落字生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字落人读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40" name="文本框 439" descr="{&quot;isTemplate&quot;:true,&quot;type&quot;:&quot;text&quot;}"/>
          <p:cNvSpPr txBox="1"/>
          <p:nvPr/>
        </p:nvSpPr>
        <p:spPr>
          <a:xfrm>
            <a:off x="3390900" y="413385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可变字体与参数化排版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同一套骨架，如何生成无穷字形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41" name="文本框 440" descr="{&quot;isTemplate&quot;:true,&quot;type&quot;:&quot;text&quot;}"/>
          <p:cNvSpPr txBox="1"/>
          <p:nvPr/>
        </p:nvSpPr>
        <p:spPr>
          <a:xfrm>
            <a:off x="3390900" y="4552950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活字是一个骨架生出千万张脸。可变字体亦然：同一套轮廓，改一处参数，就是另一个字。刻一次，印千遍——这是印刷术最早说出的那句道理。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42" name="文本框 441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活字字面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反刻一枚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43" name="图片 4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444" name="文本框 443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石臼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印泥余朱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45" name="图片 4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446" name="矩形 445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447" name="任意多边形 446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448" name="文本框 447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49" name="文本框 448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50" name="文本框 449" descr="{&quot;isTemplate&quot;:true,&quot;type&quot;:&quot;text&quot;}"/>
          <p:cNvSpPr txBox="1"/>
          <p:nvPr/>
        </p:nvSpPr>
        <p:spPr>
          <a:xfrm>
            <a:off x="8039100" y="4343400"/>
            <a:ext cx="14859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活字方阵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数百枚按韵序排布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51" name="文本框 450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52" name="文本框 451" descr="{&quot;isTemplate&quot;:true,&quot;type&quot;:&quot;text&quot;}"/>
          <p:cNvSpPr txBox="1"/>
          <p:nvPr/>
        </p:nvSpPr>
        <p:spPr>
          <a:xfrm>
            <a:off x="8039100" y="4552950"/>
            <a:ext cx="1295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木架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活字塔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晨雾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53" name="文本框 452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54" name="文本框 453" descr="{&quot;isTemplate&quot;:true,&quot;type&quot;:&quot;text&quot;}"/>
          <p:cNvSpPr txBox="1"/>
          <p:nvPr/>
        </p:nvSpPr>
        <p:spPr>
          <a:xfrm>
            <a:off x="8039100" y="4762500"/>
            <a:ext cx="8001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朱印红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仅印泥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55" name="文本框 454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56" name="文本框 455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08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7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六 帧&lt;/Text&gt;&#13;&#10;                &lt;Text style={{ fontFamily: 'Source Han Serif SC', fontSize: 13, color: '#90887C' }}&gt;清晨薄雾 · 黄土高原 梯田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6_phenology.jpg&quot; style={{ width: 272, height: 484 }} /&gt;&#13;&#10;        &lt;Box style={{ width: 400, height: 484, flexDirection: 'column', gap: 17 }}&gt;&#13;&#10;            &lt;Text style={{ fontFamily: 'Bodoni MT', fontSize: 22, color: '#90887C', letterSpacing: 4 }}&gt;SEVENTY-TWO PHASES&lt;/Text&gt;&#13;&#10;            &lt;Box style={{ flexDirection: 'column' }}&gt;&#13;&#10;                &lt;Text style={{ fontFamily: 'Source Han Serif SC', fontSize: 44, color: '#F3EDE2', fontWeight: 'bold', letterSpacing: 2, lineHeight: 1.14 }}&gt;候不&lt;/Text&gt;&#13;&#10;                &lt;Text style={{ fontFamily: 'Source Han Serif SC', fontSize: 44, color: '#F3EDE2', fontWeight: 'bold', letterSpacing: 2, lineHeight: 1.14, marginLeft: 46 }}&gt;欺人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七十二候，不欺农时&lt;/Text&gt;&#13;&#10;                &lt;Text style={{ fontFamily: 'Bodoni MT', fontSize: 13, color: '#90887C', fontStyle: 'italic' }}&gt;Seventy-two phases, faithful to the field.&lt;/Text&gt;&#13;&#10;            &lt;/Box&gt;&#13;&#10;            &lt;Text style={{ fontFamily: 'Source Han Serif SC', fontSize: 15, color: '#B23A2E', letterSpacing: 1 }}&gt;候应天地 · 农顺时来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物候时序数据可视化 —— 七十二候的观测，连成一张会生长的图&lt;/Text&gt;&#13;&#10;            &lt;/Box&gt;&#13;&#10;            &lt;Text style={{ fontFamily: 'Source Han Serif SC', fontSize: 15, color: '#C9C1B4', lineHeight: 1.75 }}&gt;七十二候是中国最早的时间序列，草木虫鸟各自报时。机器把千年的物候笔记连成一张会生长的图。节气从不骗人，会骗人的是误读它的人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节气轮盘 · 七十二候&lt;/Text&gt;&#13;&#10;                    &lt;Image src=&quot;assets/d06d1_phenology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金脉入田 · 候至则明&lt;/Text&gt;&#13;&#10;                    &lt;Image src=&quot;assets/d06d2_phenology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节气轮盘 · 七十二候化为金脉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梯田 / 轮盘 / 远山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稻穗金 · 仅脉线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09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矩形 4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六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60" name="文本框 459" descr="{&quot;isTemplate&quot;:true,&quot;type&quot;:&quot;text&quot;}"/>
          <p:cNvSpPr txBox="1"/>
          <p:nvPr/>
        </p:nvSpPr>
        <p:spPr>
          <a:xfrm>
            <a:off x="1381125" y="209550"/>
            <a:ext cx="14001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清晨薄雾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黄土高原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梯田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461" name="文本框 460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62" name="矩形 461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463" name="图片 4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464" name="文本框 463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SEVENTY-TWO PHASES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65" name="文本框 464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候不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66" name="文本框 465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欺人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67" name="矩形 466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468" name="文本框 467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七十二候，不欺农时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69" name="文本框 468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Seventy-two phases, faithful to the field.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70" name="文本框 469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候应天地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农顺时来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71" name="文本框 470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72" name="文本框 471" descr="{&quot;isTemplate&quot;:true,&quot;type&quot;:&quot;text&quot;}"/>
          <p:cNvSpPr txBox="1"/>
          <p:nvPr/>
        </p:nvSpPr>
        <p:spPr>
          <a:xfrm>
            <a:off x="3390900" y="413385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物候时序数据可视化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七十二候的观测，连成一张会生长的图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3390900" y="4552950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七十二候是中国最早的时间序列，草木虫鸟各自报时。机器把千年的物候笔记连成一张会生长的图。节气从不骗人，会骗人的是误读它的人。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74" name="文本框 473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节气轮盘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七十二候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75" name="图片 4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476" name="文本框 475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金脉入田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候至则明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477" name="图片 4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478" name="矩形 477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479" name="任意多边形 478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480" name="文本框 479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81" name="文本框 480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82" name="文本框 481" descr="{&quot;isTemplate&quot;:true,&quot;type&quot;:&quot;text&quot;}"/>
          <p:cNvSpPr txBox="1"/>
          <p:nvPr/>
        </p:nvSpPr>
        <p:spPr>
          <a:xfrm>
            <a:off x="8039100" y="4343400"/>
            <a:ext cx="14859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节气轮盘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七十二候化为金脉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83" name="文本框 482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84" name="文本框 483" descr="{&quot;isTemplate&quot;:true,&quot;type&quot;:&quot;text&quot;}"/>
          <p:cNvSpPr txBox="1"/>
          <p:nvPr/>
        </p:nvSpPr>
        <p:spPr>
          <a:xfrm>
            <a:off x="8039100" y="4552950"/>
            <a:ext cx="11811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梯田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轮盘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远山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85" name="文本框 484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86" name="文本框 485" descr="{&quot;isTemplate&quot;:true,&quot;type&quot;:&quot;text&quot;}"/>
          <p:cNvSpPr txBox="1"/>
          <p:nvPr/>
        </p:nvSpPr>
        <p:spPr>
          <a:xfrm>
            <a:off x="8039100" y="4762500"/>
            <a:ext cx="8001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稻穗金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仅脉线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87" name="文本框 486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88" name="文本框 487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09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七 帧&lt;/Text&gt;&#13;&#10;                &lt;Text style={{ fontFamily: 'Source Han Serif SC', fontSize: 13, color: '#90887C' }}&gt;上午漫射 · 临水 敞轩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7_ink.jpg&quot; style={{ width: 272, height: 484 }} /&gt;&#13;&#10;        &lt;Box style={{ width: 400, height: 484, flexDirection: 'column', gap: 17 }}&gt;&#13;&#10;            &lt;Text style={{ fontFamily: 'Bodoni MT', fontSize: 22, color: '#90887C', letterSpacing: 4 }}&gt;FIVE SHADES&lt;/Text&gt;&#13;&#10;            &lt;Box style={{ flexDirection: 'column' }}&gt;&#13;&#10;                &lt;Text style={{ fontFamily: 'Source Han Serif SC', fontSize: 44, color: '#F3EDE2', fontWeight: 'bold', letterSpacing: 2, lineHeight: 1.14 }}&gt;墨分&lt;/Text&gt;&#13;&#10;                &lt;Text style={{ fontFamily: 'Source Han Serif SC', fontSize: 44, color: '#F3EDE2', fontWeight: 'bold', letterSpacing: 2, lineHeight: 1.14, marginLeft: 46 }}&gt;五色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一滴入水，山自分五色&lt;/Text&gt;&#13;&#10;                &lt;Text style={{ fontFamily: 'Bodoni MT', fontSize: 13, color: '#90887C', fontStyle: 'italic' }}&gt;One drop, five shades become a mountain.&lt;/Text&gt;&#13;&#10;            &lt;/Box&gt;&#13;&#10;            &lt;Text style={{ fontFamily: 'Source Han Serif SC', fontSize: 15, color: '#B23A2E', letterSpacing: 1 }}&gt;一滴落纸 · 五层成山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流体模拟与宣纸纤维渗透 —— 用数值方法求解墨在生宣上的扩散&lt;/Text&gt;&#13;&#10;            &lt;/Box&gt;&#13;&#10;            &lt;Text style={{ fontFamily: 'Source Han Serif SC', fontSize: 15, color: '#C9C1B4', lineHeight: 1.75 }}&gt;墨在生宣上走多远，由纤维的毛细走向决定，不由画家的笔决定。数值方法解得出这层扩散，也解得出那句老话：技到了尽头，就是道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五层墨理 · 纤维锯齿&lt;/Text&gt;&#13;&#10;                    &lt;Image src=&quot;assets/d07d1_ink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笔架砚台 · 笔尖将落&lt;/Text&gt;&#13;&#10;                    &lt;Image src=&quot;assets/d07d2_ink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一滴墨 · 落纸而成五色层山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笔架 / 墨山 / 水面远山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朱砂 · 仅印泥与小印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10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35" name="文本框 34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七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36" name="文本框 35" descr="{&quot;isTemplate&quot;:true,&quot;type&quot;:&quot;text&quot;}"/>
          <p:cNvSpPr txBox="1"/>
          <p:nvPr/>
        </p:nvSpPr>
        <p:spPr>
          <a:xfrm>
            <a:off x="1381125" y="209550"/>
            <a:ext cx="11525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上午漫射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临水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敞轩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37" name="文本框 36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40" name="文本框 39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FIVE SHADES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1" name="文本框 40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墨分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2" name="文本框 41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五色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一滴入水，山自分五色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45" name="文本框 44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One drop, five shades become a mountain.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46" name="文本框 45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一滴落纸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五层成山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7" name="文本框 46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3390900" y="413385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流体模拟与宣纸纤维渗透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用数值方法求解墨在生宣上的扩散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49" name="文本框 48" descr="{&quot;isTemplate&quot;:true,&quot;type&quot;:&quot;text&quot;}"/>
          <p:cNvSpPr txBox="1"/>
          <p:nvPr/>
        </p:nvSpPr>
        <p:spPr>
          <a:xfrm>
            <a:off x="3390900" y="4552950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墨在生宣上走多远，由纤维的毛细走向决定，不由画家的笔决定。数值方法解得出这层扩散，也解得出那句老话：技到了尽头，就是道。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50" name="文本框 49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五层墨理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纤维锯齿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52" name="文本框 51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笔架砚台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笔尖将落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55" name="任意多边形 54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57" name="文本框 56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8039100" y="4343400"/>
            <a:ext cx="13716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一滴墨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落纸而成五色层山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59" name="文本框 58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笔架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墨山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水面远山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61" name="文本框 60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62" name="文本框 61" descr="{&quot;isTemplate&quot;:true,&quot;type&quot;:&quot;text&quot;}"/>
          <p:cNvSpPr txBox="1"/>
          <p:nvPr/>
        </p:nvSpPr>
        <p:spPr>
          <a:xfrm>
            <a:off x="8039100" y="4762500"/>
            <a:ext cx="1028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朱砂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仅印泥与小印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63" name="文本框 62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10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八 帧&lt;/Text&gt;&#13;&#10;                &lt;Text style={{ fontFamily: 'Source Han Serif SC', fontSize: 13, color: '#90887C' }}&gt;正午顶光 · 考古 探方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8_bronze.jpg&quot; style={{ width: 272, height: 484 }} /&gt;&#13;&#10;        &lt;Box style={{ width: 400, height: 484, flexDirection: 'column', gap: 17 }}&gt;&#13;&#10;            &lt;Text style={{ fontFamily: 'Bodoni MT', fontSize: 22, color: '#90887C', letterSpacing: 4 }}&gt;STRUCK IT SPEAKS&lt;/Text&gt;&#13;&#10;            &lt;Box style={{ flexDirection: 'column' }}&gt;&#13;&#10;                &lt;Text style={{ fontFamily: 'Source Han Serif SC', fontSize: 44, color: '#F3EDE2', fontWeight: 'bold', letterSpacing: 2, lineHeight: 1.14 }}&gt;金石&lt;/Text&gt;&#13;&#10;                &lt;Text style={{ fontFamily: 'Source Han Serif SC', fontSize: 44, color: '#F3EDE2', fontWeight: 'bold', letterSpacing: 2, lineHeight: 1.14, marginLeft: 46 }}&gt;有声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金石不鸣，考之则响&lt;/Text&gt;&#13;&#10;                &lt;Text style={{ fontFamily: 'Bodoni MT', fontSize: 13, color: '#90887C', fontStyle: 'italic' }}&gt;Struck, bronze speaks again.&lt;/Text&gt;&#13;&#10;            &lt;/Box&gt;&#13;&#10;            &lt;Text style={{ fontFamily: 'Source Han Serif SC', fontSize: 15, color: '#B23A2E', letterSpacing: 1 }}&gt;土掩千年 · 一考而鸣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纹样矢量反演 —— 从锈蚀层里，把失传的纹样反算成可用路径&lt;/Text&gt;&#13;&#10;            &lt;/Box&gt;&#13;&#10;            &lt;Text style={{ fontFamily: 'Source Han Serif SC', fontSize: 15, color: '#C9C1B4', lineHeight: 1.75 }}&gt;青铜沉默了三千年，锈把纹样埋了起来。机器从锈层里把失传的兽面纹一条条反算成矢量线——金石不鸣，考的功夫，就是技的功夫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锈上浮纹 · 赤金矢量&lt;/Text&gt;&#13;&#10;                    &lt;Image src=&quot;assets/d08d1_bronze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探方土层 · 鼎足入土&lt;/Text&gt;&#13;&#10;                    &lt;Image src=&quot;assets/d08d2_bronze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商周青铜鼎 · 兽面纹浮起为矢量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土壁 / 探方 / 发掘棚架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赤金 · 仅浮起的纹线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11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67" name="文本框 66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八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1381125" y="209550"/>
            <a:ext cx="11525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正午顶光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考古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探方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STRUCK IT SPEAKS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金石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74" name="文本框 73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有声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金石不鸣，考之则响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Struck, bronze speaks again.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78" name="文本框 77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土掩千年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一考而鸣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80" name="文本框 79" descr="{&quot;isTemplate&quot;:true,&quot;type&quot;:&quot;text&quot;}"/>
          <p:cNvSpPr txBox="1"/>
          <p:nvPr/>
        </p:nvSpPr>
        <p:spPr>
          <a:xfrm>
            <a:off x="3390900" y="413385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纹样矢量反演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从锈蚀层里，把失传的纹样反算成可用路径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3390900" y="4552950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青铜沉默了三千年，锈把纹样埋了起来。机器从锈层里把失传的兽面纹一条条反算成矢量线——金石不鸣，考的功夫，就是技的功夫。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82" name="文本框 81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锈上浮纹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赤金矢量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84" name="文本框 83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探方土层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鼎足入土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87" name="任意多边形 86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88" name="文本框 87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90" name="文本框 89" descr="{&quot;isTemplate&quot;:true,&quot;type&quot;:&quot;text&quot;}"/>
          <p:cNvSpPr txBox="1"/>
          <p:nvPr/>
        </p:nvSpPr>
        <p:spPr>
          <a:xfrm>
            <a:off x="8039100" y="4343400"/>
            <a:ext cx="1600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商周青铜鼎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兽面纹浮起为矢量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91" name="文本框 90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92" name="文本框 91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土壁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探方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发掘棚架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93" name="文本框 92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94" name="文本框 93" descr="{&quot;isTemplate&quot;:true,&quot;type&quot;:&quot;text&quot;}"/>
          <p:cNvSpPr txBox="1"/>
          <p:nvPr/>
        </p:nvSpPr>
        <p:spPr>
          <a:xfrm>
            <a:off x="8039100" y="4762500"/>
            <a:ext cx="1028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赤金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仅浮起的纹线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95" name="文本框 94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96" name="文本框 95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11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九 帧&lt;/Text&gt;&#13;&#10;                &lt;Text style={{ fontFamily: 'Source Han Serif SC', fontSize: 13, color: '#90887C' }}&gt;黄昏光柱 · 山间 工坊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09_timber.jpg&quot; style={{ width: 272, height: 484 }} /&gt;&#13;&#10;        &lt;Box style={{ width: 400, height: 484, flexDirection: 'column', gap: 17 }}&gt;&#13;&#10;            &lt;Text style={{ fontFamily: 'Bodoni MT', fontSize: 22, color: '#90887C', letterSpacing: 4 }}&gt;JOINT WITHOUT NAIL&lt;/Text&gt;&#13;&#10;            &lt;Box style={{ flexDirection: 'column' }}&gt;&#13;&#10;                &lt;Text style={{ fontFamily: 'Source Han Serif SC', fontSize: 44, color: '#F3EDE2', fontWeight: 'bold', letterSpacing: 2, lineHeight: 1.14 }}&gt;不用&lt;/Text&gt;&#13;&#10;                &lt;Text style={{ fontFamily: 'Source Han Serif SC', fontSize: 44, color: '#F3EDE2', fontWeight: 'bold', letterSpacing: 2, lineHeight: 1.14, marginLeft: 46 }}&gt;一钉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不施一钉，结构自合&lt;/Text&gt;&#13;&#10;                &lt;Text style={{ fontFamily: 'Bodoni MT', fontSize: 13, color: '#90887C', fontStyle: 'italic' }}&gt;No nail. The structure fits itself.&lt;/Text&gt;&#13;&#10;            &lt;/Box&gt;&#13;&#10;            &lt;Text style={{ fontFamily: 'Source Han Serif SC', fontSize: 15, color: '#B23A2E', letterSpacing: 1 }}&gt;木以势承 · 榫以心合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参数化生成与拓扑优化 —— 不靠钉子，靠算法长出来的结构&lt;/Text&gt;&#13;&#10;            &lt;/Box&gt;&#13;&#10;            &lt;Text style={{ fontFamily: 'Source Han Serif SC', fontSize: 15, color: '#C9C1B4', lineHeight: 1.75 }}&gt;榫卯不靠钉子，靠尺寸与角度互锁。让算法去做拓扑优化，长出来的结构与一榫三卯同源——真正的牢固，从来不是往上加东西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榫卯咬合 · 铜箍束之&lt;/Text&gt;&#13;&#10;                    &lt;Image src=&quot;assets/d09d1_timber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匠人仰首 · 构件悬浮&lt;/Text&gt;&#13;&#10;                    &lt;Image src=&quot;assets/d09d2_timber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榫卯节点 · 沿轴悬浮成爆炸图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刨花 / 构件 / 工坊光柱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铜绿 · 仅金属箍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12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99" name="文本框 98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九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00" name="文本框 99" descr="{&quot;isTemplate&quot;:true,&quot;type&quot;:&quot;text&quot;}"/>
          <p:cNvSpPr txBox="1"/>
          <p:nvPr/>
        </p:nvSpPr>
        <p:spPr>
          <a:xfrm>
            <a:off x="1381125" y="209550"/>
            <a:ext cx="115252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黄昏光柱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山间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工坊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01" name="文本框 100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JOINT WITHOUT NAIL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05" name="文本框 104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不用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06" name="文本框 105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一钉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108" name="文本框 107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不施一钉，结构自合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09" name="文本框 108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No nail. The structure fits itself.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10" name="文本框 109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木以势承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榫以心合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11" name="文本框 110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12" name="文本框 111" descr="{&quot;isTemplate&quot;:true,&quot;type&quot;:&quot;text&quot;}"/>
          <p:cNvSpPr txBox="1"/>
          <p:nvPr/>
        </p:nvSpPr>
        <p:spPr>
          <a:xfrm>
            <a:off x="3390900" y="413385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参数化生成与拓扑优化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不靠钉子，靠算法长出来的结构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13" name="文本框 112" descr="{&quot;isTemplate&quot;:true,&quot;type&quot;:&quot;text&quot;}"/>
          <p:cNvSpPr txBox="1"/>
          <p:nvPr/>
        </p:nvSpPr>
        <p:spPr>
          <a:xfrm>
            <a:off x="3390900" y="4552950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榫卯不靠钉子，靠尺寸与角度互锁。让算法去做拓扑优化，长出来的结构与一榫三卯同源——真正的牢固，从来不是往上加东西。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14" name="文本框 113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榫卯咬合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铜箍束之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115" name="图片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116" name="文本框 115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匠人仰首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构件悬浮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117" name="图片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118" name="矩形 117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119" name="任意多边形 118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120" name="文本框 119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22" name="文本框 121" descr="{&quot;isTemplate&quot;:true,&quot;type&quot;:&quot;text&quot;}"/>
          <p:cNvSpPr txBox="1"/>
          <p:nvPr/>
        </p:nvSpPr>
        <p:spPr>
          <a:xfrm>
            <a:off x="8039100" y="4343400"/>
            <a:ext cx="14859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榫卯节点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沿轴悬浮成爆炸图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23" name="文本框 122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24" name="文本框 123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刨花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构件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工坊光柱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26" name="文本框 125" descr="{&quot;isTemplate&quot;:true,&quot;type&quot;:&quot;text&quot;}"/>
          <p:cNvSpPr txBox="1"/>
          <p:nvPr/>
        </p:nvSpPr>
        <p:spPr>
          <a:xfrm>
            <a:off x="8039100" y="4762500"/>
            <a:ext cx="8001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铜绿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仅金属箍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27" name="文本框 126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28" name="文本框 127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12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 descr="&lt;Slide style={{ width: 1280, height: 720, backgroundColor: '#0F0D0B', padding: '20px 56px', flexDirection: 'column' }}&gt;&#13;&#10;    &lt;Box style={{ height: 88, flexDirection: 'column', justifyContent: 'space-between' }}&gt;&#13;&#10;        &lt;Box style={{ flexDirection: 'row', justifyContent: 'space-between', alignItems: 'flex-end' }}&gt;&#13;&#10;            &lt;Box style={{ flexDirection: 'row', alignItems: 'flex-end', gap: 14 }}&gt;&#13;&#10;                &lt;Text style={{ fontFamily: 'Source Han Serif SC', fontSize: 15, color: '#B23A2E', letterSpacing: 4 }}&gt;第 十 帧&lt;/Text&gt;&#13;&#10;                &lt;Text style={{ fontFamily: 'Source Han Serif SC', fontSize: 13, color: '#90887C' }}&gt;黄昏斜阳 · 营造工场 庭院&lt;/Text&gt;&#13;&#10;            &lt;/Box&gt;&#13;&#10;            &lt;Text style={{ fontFamily: 'Bodoni MT', fontSize: 12, color: '#90887C', letterSpacing: 3 }}&gt;SKILL APPROACHES THE WAY&lt;/Text&gt;&#13;&#10;        &lt;/Box&gt;&#13;&#10;        &lt;Box style={{ height: 1, background: 'rgba(243,237,226,0.14)' }} /&gt;&#13;&#10;    &lt;/Box&gt;&#13;&#10;    &lt;Box style={{ height: 12 }} /&gt;&#13;&#10;    &lt;Box style={{ height: 484, flexDirection: 'row', gap: 28 }}&gt;&#13;&#10;        &lt;Image src=&quot;assets/p10_yingzao.jpg&quot; style={{ width: 272, height: 484 }} /&gt;&#13;&#10;        &lt;Box style={{ width: 400, height: 484, flexDirection: 'column', gap: 17 }}&gt;&#13;&#10;            &lt;Text style={{ fontFamily: 'Bodoni MT', fontSize: 22, color: '#90887C', letterSpacing: 4 }}&gt;RULE THEN BUILD&lt;/Text&gt;&#13;&#10;            &lt;Box style={{ flexDirection: 'column' }}&gt;&#13;&#10;                &lt;Text style={{ fontFamily: 'Source Han Serif SC', fontSize: 44, color: '#F3EDE2', fontWeight: 'bold', letterSpacing: 2, lineHeight: 1.14 }}&gt;法式&lt;/Text&gt;&#13;&#10;                &lt;Text style={{ fontFamily: 'Source Han Serif SC', fontSize: 44, color: '#F3EDE2', fontWeight: 'bold', letterSpacing: 2, lineHeight: 1.14, marginLeft: 46 }}&gt;成图&lt;/Text&gt;&#13;&#10;            &lt;/Box&gt;&#13;&#10;            &lt;Box style={{ width: 54, height: 1, background: '#B23A2E' }} /&gt;&#13;&#10;            &lt;Box style={{ flexDirection: 'column', gap: 3 }}&gt;&#13;&#10;                &lt;Text style={{ fontFamily: 'Source Han Serif SC', fontSize: 19, color: '#F3EDE2' }}&gt;一千年前的图样，今日立起&lt;/Text&gt;&#13;&#10;                &lt;Text style={{ fontFamily: 'Bodoni MT', fontSize: 13, color: '#90887C', fontStyle: 'italic' }}&gt;A thousand-year-old drawing, standing up.&lt;/Text&gt;&#13;&#10;            &lt;/Box&gt;&#13;&#10;            &lt;Text style={{ fontFamily: 'Source Han Serif SC', fontSize: 15, color: '#B23A2E', letterSpacing: 1 }}&gt;图样在手 · 殿堂在天&lt;/Text&gt;&#13;&#10;            &lt;Box style={{ flexDirection: 'column', gap: 5 }}&gt;&#13;&#10;                &lt;Text style={{ fontFamily: 'Source Han Serif SC', fontSize: 11, color: '#B23A2E', letterSpacing: 3 }}&gt;技 术 支 点&lt;/Text&gt;&#13;&#10;                &lt;Text style={{ fontFamily: 'Source Han Serif SC', fontSize: 14, color: '#C9C1B4', lineHeight: 1.6 }}&gt;图纸识别与三维重建 —— 机器读懂《营造法式》的图样与工尺标注&lt;/Text&gt;&#13;&#10;            &lt;/Box&gt;&#13;&#10;            &lt;Text style={{ fontFamily: 'Source Han Serif SC', fontSize: 15, color: '#C9C1B4', lineHeight: 1.75 }}&gt;《营造法式》把匠作写成了图样与工尺。机器读懂图纸，让墨线在纸上长成一座可建造的殿——先有图样，后有殿堂；图样也是技。&lt;/Text&gt;&#13;&#10;        &lt;/Box&gt;&#13;&#10;        &lt;Box style={{ width: 440, height: 484, flexDirection: 'column', gap: 16 }}&gt;&#13;&#10;            &lt;Box style={{ height: 279, flexDirection: 'row', gap: 22 }}&gt;&#13;&#10;                &lt;Box style={{ width: 209, flexDirection: 'column', gap: 6 }}&gt;&#13;&#10;                    &lt;Text style={{ fontFamily: 'Source Han Serif SC', fontSize: 11, color: '#90887C' }}&gt;斗拱屋檐 · 已成立构&lt;/Text&gt;&#13;&#10;                    &lt;Image src=&quot;assets/d10d1_yingzao.jpg&quot; style={{ width: 209, height: 255 }} /&gt;&#13;&#10;                &lt;/Box&gt;&#13;&#10;                &lt;Box style={{ width: 209, flexDirection: 'column', gap: 6 }}&gt;&#13;&#10;                    &lt;Text style={{ fontFamily: 'Source Han Serif SC', fontSize: 11, color: '#90887C' }}&gt;工尺批注 · 柱网未合&lt;/Text&gt;&#13;&#10;                    &lt;Image src=&quot;assets/d10d2_yingzao.jpg&quot; style={{ width: 209, height: 255 }} /&gt;&#13;&#10;                &lt;/Box&gt;&#13;&#10;            &lt;/Box&gt;&#13;&#10;            &lt;Box style={{ width: 440, height: 168, background: 'rgba(243,237,226,0.04)', borderLeft: '2px solid #B23A2E', padding: '15px 18px', flexDirection: 'column', gap: 12 }}&gt;&#13;&#10;                &lt;Text style={{ fontFamily: 'Source Han Serif SC', fontSize: 11, color: '#B23A2E', letterSpacing: 3 }}&gt;画 面 语 汇&lt;/Text&gt;&#13;&#10;                &lt;Box style={{ flexDirection: 'column', gap: 7 }}&gt;&#13;&#10;            &lt;Box style={{ flexDirection: 'row', gap: 10 }}&gt;&#13;&#10;                &lt;Text style={{ fontFamily: 'Source Han Serif SC', fontSize: 11.5, color: '#B23A2E', letterSpacing: 1 }}&gt;巨 物&lt;/Text&gt;&#13;&#10;                &lt;Text style={{ fontFamily: 'Source Han Serif SC', fontSize: 12, color: '#C9C1B4' }}&gt;营造法式图样 · 墨线长成大木构&lt;/Text&gt;&#13;&#10;            &lt;/Box&gt;&#13;&#10;            &lt;Box style={{ flexDirection: 'row', gap: 10 }}&gt;&#13;&#10;                &lt;Text style={{ fontFamily: 'Source Han Serif SC', fontSize: 11.5, color: '#B23A2E', letterSpacing: 1 }}&gt;景 深&lt;/Text&gt;&#13;&#10;                &lt;Text style={{ fontFamily: 'Source Han Serif SC', fontSize: 12, color: '#C9C1B4' }}&gt;木料 / 大木构 / 庭院墙 三层&lt;/Text&gt;&#13;&#10;            &lt;/Box&gt;&#13;&#10;            &lt;Box style={{ flexDirection: 'row', gap: 10 }}&gt;&#13;&#10;                &lt;Text style={{ fontFamily: 'Source Han Serif SC', fontSize: 11.5, color: '#B23A2E', letterSpacing: 1 }}&gt;强 调&lt;/Text&gt;&#13;&#10;                &lt;Text style={{ fontFamily: 'Source Han Serif SC', fontSize: 12, color: '#C9C1B4' }}&gt;朱砂 · 仅图样批注&lt;/Text&gt;&#13;&#10;            &lt;/Box&gt;&#13;&#10;                &lt;/Box&gt;&#13;&#10;            &lt;/Box&gt;&#13;&#10;        &lt;/Box&gt;&#13;&#10;    &lt;/Box&gt;&#13;&#10;    &lt;Box style={{ height: 16 }} /&gt;&#13;&#10;    &lt;Box style={{ height: 80, flexDirection: 'row', justifyContent: 'space-between', alignItems: 'flex-end' }}&gt;&#13;&#10;        &lt;Text style={{ fontFamily: 'Bodoni MT', fontSize: 11, color: '#90887C', letterSpacing: 3 }}&gt;INK / MACHINE / A BRIGHTER TOMORROW&lt;/Text&gt;&#13;&#10;        &lt;Text style={{ fontFamily: 'Bodoni MT', fontSize: 11, color: '#90887C', letterSpacing: 2 }}&gt;13 / 1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矩形 1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131" name="文本框 130" descr="{&quot;isTemplate&quot;:true,&quot;type&quot;:&quot;text&quot;}"/>
          <p:cNvSpPr txBox="1"/>
          <p:nvPr/>
        </p:nvSpPr>
        <p:spPr>
          <a:xfrm>
            <a:off x="533400" y="190500"/>
            <a:ext cx="7143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第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十</a:t>
            </a:r>
            <a:r>
              <a:rPr lang="en-US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1125" spc="300">
                <a:solidFill>
                  <a:srgbClr val="B23A2E"/>
                </a:solidFill>
                <a:latin typeface="Source Han Serif SC"/>
                <a:ea typeface="Source Han Serif SC"/>
              </a:rPr>
              <a:t>帧</a:t>
            </a:r>
            <a:endParaRPr lang="zh-CN" sz="1125" spc="30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32" name="文本框 131" descr="{&quot;isTemplate&quot;:true,&quot;type&quot;:&quot;text&quot;}"/>
          <p:cNvSpPr txBox="1"/>
          <p:nvPr/>
        </p:nvSpPr>
        <p:spPr>
          <a:xfrm>
            <a:off x="1381125" y="209550"/>
            <a:ext cx="1400175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黄昏斜阳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营造工场</a:t>
            </a:r>
            <a:r>
              <a:rPr lang="en-US" sz="97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975">
                <a:solidFill>
                  <a:srgbClr val="90887C"/>
                </a:solidFill>
                <a:latin typeface="Source Han Serif SC"/>
                <a:ea typeface="Source Han Serif SC"/>
              </a:rPr>
              <a:t>庭院</a:t>
            </a:r>
            <a:endParaRPr lang="zh-CN" sz="97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9229725" y="21907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533400" y="10191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pic>
        <p:nvPicPr>
          <p:cNvPr id="135" name="图片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143000"/>
            <a:ext cx="2590800" cy="4610100"/>
          </a:xfrm>
          <a:prstGeom prst="rect">
            <a:avLst/>
          </a:prstGeom>
        </p:spPr>
      </p:pic>
      <p:sp>
        <p:nvSpPr>
          <p:cNvPr id="136" name="文本框 135" descr="{&quot;isTemplate&quot;:true,&quot;type&quot;:&quot;text&quot;}"/>
          <p:cNvSpPr txBox="1"/>
          <p:nvPr/>
        </p:nvSpPr>
        <p:spPr>
          <a:xfrm>
            <a:off x="3390900" y="1143000"/>
            <a:ext cx="38100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spc="30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RULE THEN BUILD</a:t>
            </a:r>
            <a:endParaRPr lang="en-US" sz="1650" spc="30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37" name="文本框 136" descr="{&quot;isTemplate&quot;:true,&quot;type&quot;:&quot;text&quot;}"/>
          <p:cNvSpPr txBox="1"/>
          <p:nvPr/>
        </p:nvSpPr>
        <p:spPr>
          <a:xfrm>
            <a:off x="3390900" y="1562100"/>
            <a:ext cx="381000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法式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38" name="文本框 137" descr="{&quot;isTemplate&quot;:true,&quot;type&quot;:&quot;text&quot;}"/>
          <p:cNvSpPr txBox="1"/>
          <p:nvPr/>
        </p:nvSpPr>
        <p:spPr>
          <a:xfrm>
            <a:off x="3829050" y="2143125"/>
            <a:ext cx="3371850" cy="581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14000"/>
              </a:lnSpc>
            </a:pPr>
            <a:r>
              <a:rPr lang="zh-CN" sz="3300" b="1" spc="150">
                <a:solidFill>
                  <a:srgbClr val="F3EDE2"/>
                </a:solidFill>
                <a:latin typeface="Source Han Serif SC"/>
                <a:ea typeface="Source Han Serif SC"/>
              </a:rPr>
              <a:t>成图</a:t>
            </a:r>
            <a:endParaRPr lang="zh-CN" sz="3300" b="1" spc="1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3390900" y="2886075"/>
            <a:ext cx="514350" cy="9525"/>
          </a:xfrm>
          <a:prstGeom prst="rect">
            <a:avLst/>
          </a:prstGeom>
          <a:solidFill>
            <a:srgbClr val="B23A2E"/>
          </a:solidFill>
        </p:spPr>
        <p:txBody>
          <a:bodyPr/>
          <a:p/>
        </p:txBody>
      </p:sp>
      <p:sp>
        <p:nvSpPr>
          <p:cNvPr id="140" name="文本框 139" descr="{&quot;isTemplate&quot;:true,&quot;type&quot;:&quot;text&quot;}"/>
          <p:cNvSpPr txBox="1"/>
          <p:nvPr/>
        </p:nvSpPr>
        <p:spPr>
          <a:xfrm>
            <a:off x="3390900" y="3057525"/>
            <a:ext cx="38100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F3EDE2"/>
                </a:solidFill>
                <a:latin typeface="Source Han Serif SC"/>
                <a:ea typeface="Source Han Serif SC"/>
              </a:rPr>
              <a:t>一千年前的图样，今日立起</a:t>
            </a:r>
            <a:endParaRPr lang="zh-CN" sz="1425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41" name="文本框 140" descr="{&quot;isTemplate&quot;:true,&quot;type&quot;:&quot;text&quot;}"/>
          <p:cNvSpPr txBox="1"/>
          <p:nvPr/>
        </p:nvSpPr>
        <p:spPr>
          <a:xfrm>
            <a:off x="3390900" y="3305175"/>
            <a:ext cx="38100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i="1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A thousand-year-old drawing, standing up.</a:t>
            </a:r>
            <a:endParaRPr lang="en-US" sz="975" i="1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42" name="文本框 141" descr="{&quot;isTemplate&quot;:true,&quot;type&quot;:&quot;text&quot;}"/>
          <p:cNvSpPr txBox="1"/>
          <p:nvPr/>
        </p:nvSpPr>
        <p:spPr>
          <a:xfrm>
            <a:off x="3390900" y="3619500"/>
            <a:ext cx="3810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图样在手</a:t>
            </a:r>
            <a:r>
              <a:rPr lang="en-US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 · </a:t>
            </a:r>
            <a:r>
              <a:rPr lang="zh-CN" sz="1125" spc="75">
                <a:solidFill>
                  <a:srgbClr val="B23A2E"/>
                </a:solidFill>
                <a:latin typeface="Source Han Serif SC"/>
                <a:ea typeface="Source Han Serif SC"/>
              </a:rPr>
              <a:t>殿堂在天</a:t>
            </a:r>
            <a:endParaRPr lang="zh-CN" sz="112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3390900" y="3952875"/>
            <a:ext cx="3810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技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支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点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44" name="文本框 143" descr="{&quot;isTemplate&quot;:true,&quot;type&quot;:&quot;text&quot;}"/>
          <p:cNvSpPr txBox="1"/>
          <p:nvPr/>
        </p:nvSpPr>
        <p:spPr>
          <a:xfrm>
            <a:off x="3390900" y="4133850"/>
            <a:ext cx="38100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图纸识别与三维重建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机器读懂《营造法式》的图样与工尺标注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45" name="文本框 144" descr="{&quot;isTemplate&quot;:true,&quot;type&quot;:&quot;text&quot;}"/>
          <p:cNvSpPr txBox="1"/>
          <p:nvPr/>
        </p:nvSpPr>
        <p:spPr>
          <a:xfrm>
            <a:off x="3390900" y="4810125"/>
            <a:ext cx="3810000" cy="9048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C9C1B4"/>
                </a:solidFill>
                <a:latin typeface="Source Han Serif SC"/>
                <a:ea typeface="Source Han Serif SC"/>
              </a:rPr>
              <a:t>《营造法式》把匠作写成了图样与工尺。机器读懂图纸，让墨线在纸上长成一座可建造的殿——先有图样，后有殿堂；图样也是技。</a:t>
            </a:r>
            <a:endParaRPr lang="zh-CN" sz="1125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46" name="文本框 145" descr="{&quot;isTemplate&quot;:true,&quot;type&quot;:&quot;text&quot;}"/>
          <p:cNvSpPr txBox="1"/>
          <p:nvPr/>
        </p:nvSpPr>
        <p:spPr>
          <a:xfrm>
            <a:off x="7467600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斗拱屋檐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已成立构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147" name="图片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333500"/>
            <a:ext cx="1990725" cy="2428875"/>
          </a:xfrm>
          <a:prstGeom prst="rect">
            <a:avLst/>
          </a:prstGeom>
        </p:spPr>
      </p:pic>
      <p:sp>
        <p:nvSpPr>
          <p:cNvPr id="148" name="文本框 147" descr="{&quot;isTemplate&quot;:true,&quot;type&quot;:&quot;text&quot;}"/>
          <p:cNvSpPr txBox="1"/>
          <p:nvPr/>
        </p:nvSpPr>
        <p:spPr>
          <a:xfrm>
            <a:off x="9667875" y="1143000"/>
            <a:ext cx="19907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工尺批注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·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柱网未合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pic>
        <p:nvPicPr>
          <p:cNvPr id="149" name="图片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1333500"/>
            <a:ext cx="1990725" cy="2428875"/>
          </a:xfrm>
          <a:prstGeom prst="rect">
            <a:avLst/>
          </a:prstGeom>
        </p:spPr>
      </p:pic>
      <p:sp>
        <p:nvSpPr>
          <p:cNvPr id="150" name="矩形 149"/>
          <p:cNvSpPr/>
          <p:nvPr/>
        </p:nvSpPr>
        <p:spPr>
          <a:xfrm>
            <a:off x="7486650" y="3952875"/>
            <a:ext cx="4171950" cy="1600200"/>
          </a:xfrm>
          <a:prstGeom prst="rect">
            <a:avLst/>
          </a:prstGeom>
          <a:solidFill>
            <a:srgbClr val="F3EDE2">
              <a:alpha val="4000"/>
            </a:srgbClr>
          </a:solidFill>
        </p:spPr>
        <p:txBody>
          <a:bodyPr/>
          <a:p/>
        </p:txBody>
      </p:sp>
      <p:sp>
        <p:nvSpPr>
          <p:cNvPr id="151" name="任意多边形 150"/>
          <p:cNvSpPr/>
          <p:nvPr/>
        </p:nvSpPr>
        <p:spPr>
          <a:xfrm>
            <a:off x="7467600" y="3952875"/>
            <a:ext cx="4191000" cy="1600200"/>
          </a:xfrm>
          <a:custGeom>
            <a:avLst/>
            <a:gdLst/>
            <a:ahLst/>
            <a:cxnLst/>
            <a:pathLst>
              <a:path w="440" h="168">
                <a:moveTo>
                  <a:pt x="0" y="0"/>
                </a:moveTo>
                <a:lnTo>
                  <a:pt x="2" y="0"/>
                </a:lnTo>
                <a:lnTo>
                  <a:pt x="2" y="168"/>
                </a:lnTo>
                <a:lnTo>
                  <a:pt x="0" y="168"/>
                </a:lnTo>
                <a:close/>
              </a:path>
            </a:pathLst>
          </a:custGeom>
          <a:solidFill>
            <a:srgbClr val="B23A2E"/>
          </a:solidFill>
        </p:spPr>
        <p:txBody>
          <a:bodyPr/>
          <a:p/>
        </p:txBody>
      </p:sp>
      <p:sp>
        <p:nvSpPr>
          <p:cNvPr id="152" name="文本框 151" descr="{&quot;isTemplate&quot;:true,&quot;type&quot;:&quot;text&quot;}"/>
          <p:cNvSpPr txBox="1"/>
          <p:nvPr/>
        </p:nvSpPr>
        <p:spPr>
          <a:xfrm>
            <a:off x="7658100" y="4095750"/>
            <a:ext cx="38290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画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面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语</a:t>
            </a:r>
            <a:r>
              <a:rPr lang="en-US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225">
                <a:solidFill>
                  <a:srgbClr val="B23A2E"/>
                </a:solidFill>
                <a:latin typeface="Source Han Serif SC"/>
                <a:ea typeface="Source Han Serif SC"/>
              </a:rPr>
              <a:t>汇</a:t>
            </a:r>
            <a:endParaRPr lang="zh-CN" sz="825" spc="22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7658100" y="43434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巨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物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54" name="文本框 153" descr="{&quot;isTemplate&quot;:true,&quot;type&quot;:&quot;text&quot;}"/>
          <p:cNvSpPr txBox="1"/>
          <p:nvPr/>
        </p:nvSpPr>
        <p:spPr>
          <a:xfrm>
            <a:off x="8039100" y="4343400"/>
            <a:ext cx="16002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营造法式图样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墨线长成大木构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55" name="文本框 154" descr="{&quot;isTemplate&quot;:true,&quot;type&quot;:&quot;text&quot;}"/>
          <p:cNvSpPr txBox="1"/>
          <p:nvPr/>
        </p:nvSpPr>
        <p:spPr>
          <a:xfrm>
            <a:off x="7658100" y="455295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景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深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56" name="文本框 155" descr="{&quot;isTemplate&quot;:true,&quot;type&quot;:&quot;text&quot;}"/>
          <p:cNvSpPr txBox="1"/>
          <p:nvPr/>
        </p:nvSpPr>
        <p:spPr>
          <a:xfrm>
            <a:off x="8039100" y="4552950"/>
            <a:ext cx="14097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木料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大木构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/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庭院墙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三层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7658100" y="4762500"/>
            <a:ext cx="28575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强</a:t>
            </a:r>
            <a:r>
              <a:rPr lang="en-US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 </a:t>
            </a:r>
            <a:r>
              <a:rPr lang="zh-CN" sz="865" spc="75">
                <a:solidFill>
                  <a:srgbClr val="B23A2E"/>
                </a:solidFill>
                <a:latin typeface="Source Han Serif SC"/>
                <a:ea typeface="Source Han Serif SC"/>
              </a:rPr>
              <a:t>调</a:t>
            </a:r>
            <a:endParaRPr lang="zh-CN" sz="865" spc="75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8039100" y="4762500"/>
            <a:ext cx="914400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朱砂</a:t>
            </a:r>
            <a:r>
              <a:rPr lang="en-US" sz="900">
                <a:solidFill>
                  <a:srgbClr val="C9C1B4"/>
                </a:solidFill>
                <a:latin typeface="Source Han Serif SC"/>
                <a:ea typeface="Source Han Serif SC"/>
              </a:rPr>
              <a:t> · </a:t>
            </a:r>
            <a:r>
              <a:rPr lang="zh-CN" sz="900">
                <a:solidFill>
                  <a:srgbClr val="C9C1B4"/>
                </a:solidFill>
                <a:latin typeface="Source Han Serif SC"/>
                <a:ea typeface="Source Han Serif SC"/>
              </a:rPr>
              <a:t>仅图样批注</a:t>
            </a:r>
            <a:endParaRPr lang="zh-CN" sz="90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59" name="文本框 158" descr="{&quot;isTemplate&quot;:true,&quot;type&quot;:&quot;text&quot;}"/>
          <p:cNvSpPr txBox="1"/>
          <p:nvPr/>
        </p:nvSpPr>
        <p:spPr>
          <a:xfrm>
            <a:off x="533400" y="6534150"/>
            <a:ext cx="321945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INK / MACHINE / A BRIGHTER TOMORROW</a:t>
            </a:r>
            <a:endParaRPr lang="en-US" sz="825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60" name="文本框 159" descr="{&quot;isTemplate&quot;:true,&quot;type&quot;:&quot;text&quot;}"/>
          <p:cNvSpPr txBox="1"/>
          <p:nvPr/>
        </p:nvSpPr>
        <p:spPr>
          <a:xfrm>
            <a:off x="11229975" y="6534150"/>
            <a:ext cx="428625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13 / 14</a:t>
            </a:r>
            <a:endParaRPr lang="en-US" sz="825" spc="150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 descr="&lt;Slide style={{ width: 1280, height: 720, backgroundColor: '#0F0D0B', padding: '20px 56px', flexDirection: 'column', justifyContent: 'space-between' }}&gt;&#13;&#10;    &lt;Box style={{ position: 'absolute', top: 0, left: 0, width: 1280, height: 260,&#13;&#10;        background: 'linear-gradient(180deg, rgba(178,58,46,0.10) 0%, rgba(15,13,11,0) 100%)' }} /&gt;&#13;&#10;    &lt;Box style={{ height: 56, flexDirection: 'row', justifyContent: 'space-between', alignItems: 'center' }}&gt;&#13;&#10;        &lt;Text style={{ fontFamily: 'Bodoni MT', fontSize: 12, color: '#90887C', letterSpacing: 3 }}&gt;SKILL APPROACHES THE WAY&lt;/Text&gt;&#13;&#10;        &lt;Text style={{ fontFamily: 'Bodoni MT', fontSize: 12, color: '#B23A2E', letterSpacing: 3 }}&gt;AIGC SERIES · 2026&lt;/Text&gt;&#13;&#10;    &lt;/Box&gt;&#13;&#10;    &lt;Box style={{ height: 1, background: 'rgba(243,237,226,0.14)' }} /&gt;&#13;&#10;    &lt;Box style={{ height: 250, flexDirection: 'column', justifyContent: 'center', gap: 14 }}&gt;&#13;&#10;        &lt;Text style={{ fontFamily: 'Source Han Serif SC', fontSize: 48, color: '#F3EDE2', fontWeight: 'bold', letterSpacing: 10 }}&gt;十 帧 一 日&lt;/Text&gt;&#13;&#10;        &lt;Text style={{ fontFamily: 'Source Han Serif SC', fontSize: 18, color: '#F3EDE2', lineHeight: 1.7 }}&gt;技近乎道，不是说机器成了道 —— 是说它终于朝着人的方向在走。&lt;/Text&gt;&#13;&#10;        &lt;Text style={{ fontFamily: 'Source Han Serif SC', fontSize: 14, color: '#C9C1B4', lineHeight: 1.8, width: 860 }}&gt;十帧母题取自敦煌、九章算术、天工开物、营造法式、历代名画记……每一帧都接在一个真实的 AI 技术支点上。&lt;/Text&gt;&#13;&#10;    &lt;/Box&gt;&#13;&#10;    &lt;Box style={{ height: 214, flexDirection: 'column', gap: 8 }}&gt;&#13;&#10;        &lt;Text style={{ fontFamily: 'Source Han Serif SC', fontSize: 11, color: '#90887C', letterSpacing: 2 }}&gt;十 帧 回 望&lt;/Text&gt;&#13;&#10;        &lt;Box style={{ flexDirection: 'row', gap: 22 }}&gt;&#13;&#10;            &lt;Box style={{ width: 96, flexDirection: 'column', gap: 5, alignItems: 'center' }}&gt;&#13;&#10;                &lt;Text style={{ fontFamily: 'Source Han Serif SC', fontSize: 10, color: '#B23A2E' }}&gt;〇一&lt;/Text&gt;&#13;&#10;                &lt;Image src=&quot;assets/t01_dunhuang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二&lt;/Text&gt;&#13;&#10;                &lt;Image src=&quot;assets/t02_counting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三&lt;/Text&gt;&#13;&#10;                &lt;Image src=&quot;assets/t03_map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四&lt;/Text&gt;&#13;&#10;                &lt;Image src=&quot;assets/t04_tiangong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五&lt;/Text&gt;&#13;&#10;                &lt;Image src=&quot;assets/t05_type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六&lt;/Text&gt;&#13;&#10;                &lt;Image src=&quot;assets/t06_phenology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七&lt;/Text&gt;&#13;&#10;                &lt;Image src=&quot;assets/t07_ink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八&lt;/Text&gt;&#13;&#10;                &lt;Image src=&quot;assets/t08_bronze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〇九&lt;/Text&gt;&#13;&#10;                &lt;Image src=&quot;assets/t09_timber.jpg&quot; style={{ width: 96, height: 171 }} /&gt;&#13;&#10;            &lt;/Box&gt;&#13;&#10;            &lt;Box style={{ width: 96, flexDirection: 'column', gap: 5, alignItems: 'center' }}&gt;&#13;&#10;                &lt;Text style={{ fontFamily: 'Source Han Serif SC', fontSize: 10, color: '#B23A2E' }}&gt;一〇&lt;/Text&gt;&#13;&#10;                &lt;Image src=&quot;assets/t10_yingzao.jpg&quot; style={{ width: 96, height: 171 }} /&gt;&#13;&#10;            &lt;/Box&gt;&#13;&#10;        &lt;/Box&gt;&#13;&#10;    &lt;/Box&gt;&#13;&#10;    &lt;Box style={{ height: 1, background: 'rgba(243,237,226,0.14)' }} /&gt;&#13;&#10;    &lt;Box style={{ height: 56, flexDirection: 'row', justifyContent: 'space-between', alignItems: 'flex-end' }}&gt;&#13;&#10;        &lt;Text style={{ fontFamily: 'Source Han Serif SC', fontSize: 12, color: '#C9C1B4' }}&gt;中国大学生 AIGC 数字创意作品 · 团队创作&lt;/Text&gt;&#13;&#10;        &lt;Text style={{ fontFamily: 'Source Han Serif SC', fontSize: 11, color: '#90887C' }}&gt;出图 Seedream 5 ｜ 微动态 Seedance 2.5 ｜ 人工环节：选题、提示词设计、筛选与版式控制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矩形 1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D0B"/>
          </a:solidFill>
        </p:spPr>
        <p:txBody>
          <a:bodyPr/>
          <a:p/>
        </p:txBody>
      </p:sp>
      <p:sp>
        <p:nvSpPr>
          <p:cNvPr id="163" name="文本框 162" descr="{&quot;isTemplate&quot;:true,&quot;type&quot;:&quot;text&quot;}"/>
          <p:cNvSpPr txBox="1"/>
          <p:nvPr/>
        </p:nvSpPr>
        <p:spPr>
          <a:xfrm>
            <a:off x="533400" y="390525"/>
            <a:ext cx="24288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90887C"/>
                </a:solidFill>
                <a:latin typeface="Bodoni MT" panose="02070603080606020203"/>
                <a:ea typeface="Bodoni MT" panose="02070603080606020203"/>
              </a:rPr>
              <a:t>SKILL APPROACHES THE WAY</a:t>
            </a:r>
            <a:endParaRPr lang="en-US" sz="900" spc="225">
              <a:solidFill>
                <a:srgbClr val="90887C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10106025" y="390525"/>
            <a:ext cx="1552575" cy="1428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spc="225">
                <a:solidFill>
                  <a:srgbClr val="B23A2E"/>
                </a:solidFill>
                <a:latin typeface="Bodoni MT" panose="02070603080606020203"/>
                <a:ea typeface="Bodoni MT" panose="02070603080606020203"/>
              </a:rPr>
              <a:t>AIGC SERIES · 2026</a:t>
            </a:r>
            <a:endParaRPr lang="en-US" sz="900" spc="225">
              <a:solidFill>
                <a:srgbClr val="B23A2E"/>
              </a:solidFill>
              <a:latin typeface="Bodoni MT" panose="02070603080606020203"/>
              <a:ea typeface="Bodoni MT" panose="02070603080606020203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533400" y="914400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533400" y="1581150"/>
            <a:ext cx="11125200" cy="552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十</a:t>
            </a:r>
            <a:r>
              <a:rPr lang="en-US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 </a:t>
            </a:r>
            <a:r>
              <a:rPr lang="zh-CN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帧</a:t>
            </a:r>
            <a:r>
              <a:rPr lang="en-US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 </a:t>
            </a:r>
            <a:r>
              <a:rPr lang="zh-CN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一</a:t>
            </a:r>
            <a:r>
              <a:rPr lang="en-US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 </a:t>
            </a:r>
            <a:r>
              <a:rPr lang="zh-CN" sz="3600" b="1" spc="750">
                <a:solidFill>
                  <a:srgbClr val="F3EDE2"/>
                </a:solidFill>
                <a:latin typeface="Source Han Serif SC"/>
                <a:ea typeface="Source Han Serif SC"/>
              </a:rPr>
              <a:t>日</a:t>
            </a:r>
            <a:endParaRPr lang="zh-CN" sz="3600" b="1" spc="7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67" name="文本框 166" descr="{&quot;isTemplate&quot;:true,&quot;type&quot;:&quot;text&quot;}"/>
          <p:cNvSpPr txBox="1"/>
          <p:nvPr/>
        </p:nvSpPr>
        <p:spPr>
          <a:xfrm>
            <a:off x="533400" y="2266950"/>
            <a:ext cx="11125200" cy="3524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350">
                <a:solidFill>
                  <a:srgbClr val="F3EDE2"/>
                </a:solidFill>
                <a:latin typeface="Source Han Serif SC"/>
                <a:ea typeface="Source Han Serif SC"/>
              </a:rPr>
              <a:t>技近乎道，不是说机器成了道</a:t>
            </a:r>
            <a:r>
              <a:rPr lang="en-US" sz="1350">
                <a:solidFill>
                  <a:srgbClr val="F3EDE2"/>
                </a:solidFill>
                <a:latin typeface="Source Han Serif SC"/>
                <a:ea typeface="Source Han Serif SC"/>
              </a:rPr>
              <a:t> —— </a:t>
            </a:r>
            <a:r>
              <a:rPr lang="zh-CN" sz="1350">
                <a:solidFill>
                  <a:srgbClr val="F3EDE2"/>
                </a:solidFill>
                <a:latin typeface="Source Han Serif SC"/>
                <a:ea typeface="Source Han Serif SC"/>
              </a:rPr>
              <a:t>是说它终于朝着人的方向在走。</a:t>
            </a:r>
            <a:endParaRPr lang="zh-CN" sz="1350">
              <a:solidFill>
                <a:srgbClr val="F3EDE2"/>
              </a:solidFill>
              <a:latin typeface="Source Han Serif SC"/>
              <a:ea typeface="Source Han Serif SC"/>
            </a:endParaRPr>
          </a:p>
        </p:txBody>
      </p:sp>
      <p:sp>
        <p:nvSpPr>
          <p:cNvPr id="168" name="文本框 167" descr="{&quot;isTemplate&quot;:true,&quot;type&quot;:&quot;text&quot;}"/>
          <p:cNvSpPr txBox="1"/>
          <p:nvPr/>
        </p:nvSpPr>
        <p:spPr>
          <a:xfrm>
            <a:off x="533400" y="2752725"/>
            <a:ext cx="81915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十帧母题取自敦煌、九章算术、天工开物、营造法式、历代名画记……每一帧都接在一个真实的</a:t>
            </a:r>
            <a:r>
              <a:rPr lang="en-US" sz="1050">
                <a:solidFill>
                  <a:srgbClr val="C9C1B4"/>
                </a:solidFill>
                <a:latin typeface="Source Han Serif SC"/>
                <a:ea typeface="Source Han Serif SC"/>
              </a:rPr>
              <a:t> AI </a:t>
            </a:r>
            <a:r>
              <a:rPr lang="zh-CN" sz="1050">
                <a:solidFill>
                  <a:srgbClr val="C9C1B4"/>
                </a:solidFill>
                <a:latin typeface="Source Han Serif SC"/>
                <a:ea typeface="Source Han Serif SC"/>
              </a:rPr>
              <a:t>技术支点上。</a:t>
            </a:r>
            <a:endParaRPr lang="zh-CN" sz="1050">
              <a:solidFill>
                <a:srgbClr val="C9C1B4"/>
              </a:solidFill>
              <a:latin typeface="Source Han Serif SC"/>
              <a:ea typeface="Source Han Serif SC"/>
            </a:endParaRPr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533400" y="3695700"/>
            <a:ext cx="111252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十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帧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回</a:t>
            </a:r>
            <a:r>
              <a:rPr lang="en-US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 spc="150">
                <a:solidFill>
                  <a:srgbClr val="90887C"/>
                </a:solidFill>
                <a:latin typeface="Source Han Serif SC"/>
                <a:ea typeface="Source Han Serif SC"/>
              </a:rPr>
              <a:t>望</a:t>
            </a:r>
            <a:endParaRPr lang="zh-CN" sz="825" spc="150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70" name="文本框 169" descr="{&quot;isTemplate&quot;:true,&quot;type&quot;:&quot;text&quot;}"/>
          <p:cNvSpPr txBox="1"/>
          <p:nvPr/>
        </p:nvSpPr>
        <p:spPr>
          <a:xfrm>
            <a:off x="89535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〇一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1" name="图片 170"/>
          <p:cNvPicPr>
            <a:picLocks noChangeAspect="1"/>
          </p:cNvPicPr>
          <p:nvPr/>
        </p:nvPicPr>
        <p:blipFill>
          <a:blip r:embed="rId1"/>
          <a:srcRect l="97" r="97"/>
          <a:stretch>
            <a:fillRect/>
          </a:stretch>
        </p:blipFill>
        <p:spPr>
          <a:xfrm>
            <a:off x="533400" y="4067175"/>
            <a:ext cx="914400" cy="1628775"/>
          </a:xfrm>
          <a:prstGeom prst="rect">
            <a:avLst/>
          </a:prstGeom>
        </p:spPr>
      </p:pic>
      <p:sp>
        <p:nvSpPr>
          <p:cNvPr id="172" name="文本框 171" descr="{&quot;isTemplate&quot;:true,&quot;type&quot;:&quot;text&quot;}"/>
          <p:cNvSpPr txBox="1"/>
          <p:nvPr/>
        </p:nvSpPr>
        <p:spPr>
          <a:xfrm>
            <a:off x="201930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〇二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3" name="图片 172"/>
          <p:cNvPicPr>
            <a:picLocks noChangeAspect="1"/>
          </p:cNvPicPr>
          <p:nvPr/>
        </p:nvPicPr>
        <p:blipFill>
          <a:blip r:embed="rId2"/>
          <a:srcRect l="97" r="97"/>
          <a:stretch>
            <a:fillRect/>
          </a:stretch>
        </p:blipFill>
        <p:spPr>
          <a:xfrm>
            <a:off x="1657350" y="4067175"/>
            <a:ext cx="914400" cy="1628775"/>
          </a:xfrm>
          <a:prstGeom prst="rect">
            <a:avLst/>
          </a:prstGeom>
        </p:spPr>
      </p:pic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314325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〇三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5" name="图片 174"/>
          <p:cNvPicPr>
            <a:picLocks noChangeAspect="1"/>
          </p:cNvPicPr>
          <p:nvPr/>
        </p:nvPicPr>
        <p:blipFill>
          <a:blip r:embed="rId3"/>
          <a:srcRect l="97" r="97"/>
          <a:stretch>
            <a:fillRect/>
          </a:stretch>
        </p:blipFill>
        <p:spPr>
          <a:xfrm>
            <a:off x="2781300" y="4067175"/>
            <a:ext cx="914400" cy="1628775"/>
          </a:xfrm>
          <a:prstGeom prst="rect">
            <a:avLst/>
          </a:prstGeom>
        </p:spPr>
      </p:pic>
      <p:sp>
        <p:nvSpPr>
          <p:cNvPr id="176" name="文本框 175" descr="{&quot;isTemplate&quot;:true,&quot;type&quot;:&quot;text&quot;}"/>
          <p:cNvSpPr txBox="1"/>
          <p:nvPr/>
        </p:nvSpPr>
        <p:spPr>
          <a:xfrm>
            <a:off x="426720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〇四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>
          <a:blip r:embed="rId4"/>
          <a:srcRect l="97" r="97"/>
          <a:stretch>
            <a:fillRect/>
          </a:stretch>
        </p:blipFill>
        <p:spPr>
          <a:xfrm>
            <a:off x="3905250" y="4067175"/>
            <a:ext cx="914400" cy="1628775"/>
          </a:xfrm>
          <a:prstGeom prst="rect">
            <a:avLst/>
          </a:prstGeom>
        </p:spPr>
      </p:pic>
      <p:sp>
        <p:nvSpPr>
          <p:cNvPr id="178" name="文本框 177" descr="{&quot;isTemplate&quot;:true,&quot;type&quot;:&quot;text&quot;}"/>
          <p:cNvSpPr txBox="1"/>
          <p:nvPr/>
        </p:nvSpPr>
        <p:spPr>
          <a:xfrm>
            <a:off x="539115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〇五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79" name="图片 178"/>
          <p:cNvPicPr>
            <a:picLocks noChangeAspect="1"/>
          </p:cNvPicPr>
          <p:nvPr/>
        </p:nvPicPr>
        <p:blipFill>
          <a:blip r:embed="rId5"/>
          <a:srcRect l="97" r="97"/>
          <a:stretch>
            <a:fillRect/>
          </a:stretch>
        </p:blipFill>
        <p:spPr>
          <a:xfrm>
            <a:off x="5029200" y="4067175"/>
            <a:ext cx="914400" cy="1628775"/>
          </a:xfrm>
          <a:prstGeom prst="rect">
            <a:avLst/>
          </a:prstGeom>
        </p:spPr>
      </p:pic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651510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〇六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81" name="图片 180"/>
          <p:cNvPicPr>
            <a:picLocks noChangeAspect="1"/>
          </p:cNvPicPr>
          <p:nvPr/>
        </p:nvPicPr>
        <p:blipFill>
          <a:blip r:embed="rId6"/>
          <a:srcRect l="97" r="97"/>
          <a:stretch>
            <a:fillRect/>
          </a:stretch>
        </p:blipFill>
        <p:spPr>
          <a:xfrm>
            <a:off x="6153150" y="4067175"/>
            <a:ext cx="914400" cy="1628775"/>
          </a:xfrm>
          <a:prstGeom prst="rect">
            <a:avLst/>
          </a:prstGeom>
        </p:spPr>
      </p:pic>
      <p:sp>
        <p:nvSpPr>
          <p:cNvPr id="182" name="文本框 181" descr="{&quot;isTemplate&quot;:true,&quot;type&quot;:&quot;text&quot;}"/>
          <p:cNvSpPr txBox="1"/>
          <p:nvPr/>
        </p:nvSpPr>
        <p:spPr>
          <a:xfrm>
            <a:off x="763905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〇七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83" name="图片 182"/>
          <p:cNvPicPr>
            <a:picLocks noChangeAspect="1"/>
          </p:cNvPicPr>
          <p:nvPr/>
        </p:nvPicPr>
        <p:blipFill>
          <a:blip r:embed="rId7"/>
          <a:srcRect l="97" r="97"/>
          <a:stretch>
            <a:fillRect/>
          </a:stretch>
        </p:blipFill>
        <p:spPr>
          <a:xfrm>
            <a:off x="7277100" y="4067175"/>
            <a:ext cx="914400" cy="1628775"/>
          </a:xfrm>
          <a:prstGeom prst="rect">
            <a:avLst/>
          </a:prstGeom>
        </p:spPr>
      </p:pic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876300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〇八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85" name="图片 184"/>
          <p:cNvPicPr>
            <a:picLocks noChangeAspect="1"/>
          </p:cNvPicPr>
          <p:nvPr/>
        </p:nvPicPr>
        <p:blipFill>
          <a:blip r:embed="rId8"/>
          <a:srcRect l="97" r="97"/>
          <a:stretch>
            <a:fillRect/>
          </a:stretch>
        </p:blipFill>
        <p:spPr>
          <a:xfrm>
            <a:off x="8401050" y="4067175"/>
            <a:ext cx="914400" cy="1628775"/>
          </a:xfrm>
          <a:prstGeom prst="rect">
            <a:avLst/>
          </a:prstGeom>
        </p:spPr>
      </p:pic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988695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〇九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87" name="图片 186"/>
          <p:cNvPicPr>
            <a:picLocks noChangeAspect="1"/>
          </p:cNvPicPr>
          <p:nvPr/>
        </p:nvPicPr>
        <p:blipFill>
          <a:blip r:embed="rId9"/>
          <a:srcRect l="97" r="97"/>
          <a:stretch>
            <a:fillRect/>
          </a:stretch>
        </p:blipFill>
        <p:spPr>
          <a:xfrm>
            <a:off x="9525000" y="4067175"/>
            <a:ext cx="914400" cy="1628775"/>
          </a:xfrm>
          <a:prstGeom prst="rect">
            <a:avLst/>
          </a:prstGeom>
        </p:spPr>
      </p:pic>
      <p:sp>
        <p:nvSpPr>
          <p:cNvPr id="188" name="文本框 187" descr="{&quot;isTemplate&quot;:true,&quot;type&quot;:&quot;text&quot;}"/>
          <p:cNvSpPr txBox="1"/>
          <p:nvPr/>
        </p:nvSpPr>
        <p:spPr>
          <a:xfrm>
            <a:off x="11010900" y="3905250"/>
            <a:ext cx="190500" cy="1143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50">
                <a:solidFill>
                  <a:srgbClr val="B23A2E"/>
                </a:solidFill>
                <a:latin typeface="Source Han Serif SC"/>
                <a:ea typeface="Source Han Serif SC"/>
              </a:rPr>
              <a:t>一〇</a:t>
            </a:r>
            <a:endParaRPr lang="zh-CN" sz="750">
              <a:solidFill>
                <a:srgbClr val="B23A2E"/>
              </a:solidFill>
              <a:latin typeface="Source Han Serif SC"/>
              <a:ea typeface="Source Han Serif SC"/>
            </a:endParaRPr>
          </a:p>
        </p:txBody>
      </p:sp>
      <p:pic>
        <p:nvPicPr>
          <p:cNvPr id="189" name="图片 188"/>
          <p:cNvPicPr>
            <a:picLocks noChangeAspect="1"/>
          </p:cNvPicPr>
          <p:nvPr/>
        </p:nvPicPr>
        <p:blipFill>
          <a:blip r:embed="rId10"/>
          <a:srcRect l="97" r="97"/>
          <a:stretch>
            <a:fillRect/>
          </a:stretch>
        </p:blipFill>
        <p:spPr>
          <a:xfrm>
            <a:off x="10648950" y="4067175"/>
            <a:ext cx="914400" cy="1628775"/>
          </a:xfrm>
          <a:prstGeom prst="rect">
            <a:avLst/>
          </a:prstGeom>
        </p:spPr>
      </p:pic>
      <p:sp>
        <p:nvSpPr>
          <p:cNvPr id="190" name="矩形 189"/>
          <p:cNvSpPr/>
          <p:nvPr/>
        </p:nvSpPr>
        <p:spPr>
          <a:xfrm>
            <a:off x="533400" y="5934075"/>
            <a:ext cx="11125200" cy="9525"/>
          </a:xfrm>
          <a:prstGeom prst="rect">
            <a:avLst/>
          </a:prstGeom>
          <a:solidFill>
            <a:srgbClr val="F3EDE2">
              <a:alpha val="14000"/>
            </a:srgbClr>
          </a:solidFill>
        </p:spPr>
        <p:txBody>
          <a:bodyPr/>
          <a:p/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7353300" y="6534150"/>
            <a:ext cx="43053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出图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Seedream 5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｜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微动态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Seedance 2.5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｜</a:t>
            </a:r>
            <a:r>
              <a:rPr lang="en-US" sz="825">
                <a:solidFill>
                  <a:srgbClr val="90887C"/>
                </a:solidFill>
                <a:latin typeface="Source Han Serif SC"/>
                <a:ea typeface="Source Han Serif SC"/>
              </a:rPr>
              <a:t> </a:t>
            </a:r>
            <a:r>
              <a:rPr lang="zh-CN" sz="825">
                <a:solidFill>
                  <a:srgbClr val="90887C"/>
                </a:solidFill>
                <a:latin typeface="Source Han Serif SC"/>
                <a:ea typeface="Source Han Serif SC"/>
              </a:rPr>
              <a:t>人工环节：选题、提示词设计、筛选与版式控制</a:t>
            </a:r>
            <a:endParaRPr lang="zh-CN" sz="825">
              <a:solidFill>
                <a:srgbClr val="90887C"/>
              </a:solidFill>
              <a:latin typeface="Source Han Serif SC"/>
              <a:ea typeface="Source Han Serif SC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0" y="0"/>
            <a:ext cx="12192000" cy="2476500"/>
          </a:xfrm>
          <a:prstGeom prst="rect">
            <a:avLst/>
          </a:prstGeom>
          <a:gradFill>
            <a:gsLst>
              <a:gs pos="0">
                <a:srgbClr val="B23A2E">
                  <a:alpha val="10000"/>
                </a:srgbClr>
              </a:gs>
              <a:gs pos="100000">
                <a:srgbClr val="0F0D0B">
                  <a:alpha val="0"/>
                </a:srgbClr>
              </a:gs>
            </a:gsLst>
            <a:lin ang="5400000" scaled="1"/>
          </a:gradFill>
        </p:spPr>
        <p:txBody>
          <a:bodyPr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4854</Words>
  <Application>WPS 演示</Application>
  <PresentationFormat/>
  <Paragraphs>692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宋体</vt:lpstr>
      <vt:lpstr>Wingdings</vt:lpstr>
      <vt:lpstr>Bodoni MT</vt:lpstr>
      <vt:lpstr>Source Han Serif SC</vt:lpstr>
      <vt:lpstr>FFont-Family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Air</cp:lastModifiedBy>
  <cp:revision>1</cp:revision>
  <dcterms:created xsi:type="dcterms:W3CDTF">2026-10-02T12:51:18Z</dcterms:created>
  <dcterms:modified xsi:type="dcterms:W3CDTF">2026-10-02T12:51:18Z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DD1AD9E535EF4C75A947AB583B827A9D_12</vt:lpwstr>
  </property>
  <property fmtid="{D5CDD505-2E9C-101B-9397-08002B2CF9AE}" pid="3" name="KSOProductBuildVer">
    <vt:lpwstr>2052-12.1.0.28488</vt:lpwstr>
  </property>
</Properties>
</file>